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7" r:id="rId5"/>
    <p:sldId id="345" r:id="rId6"/>
    <p:sldId id="346" r:id="rId7"/>
    <p:sldId id="342" r:id="rId8"/>
    <p:sldId id="344" r:id="rId9"/>
    <p:sldId id="307" r:id="rId10"/>
    <p:sldId id="295" r:id="rId11"/>
    <p:sldId id="262" r:id="rId12"/>
    <p:sldId id="303" r:id="rId13"/>
    <p:sldId id="305" r:id="rId14"/>
    <p:sldId id="2420" r:id="rId15"/>
    <p:sldId id="304" r:id="rId16"/>
    <p:sldId id="340" r:id="rId17"/>
    <p:sldId id="814" r:id="rId18"/>
    <p:sldId id="308" r:id="rId19"/>
    <p:sldId id="301" r:id="rId20"/>
    <p:sldId id="296" r:id="rId21"/>
    <p:sldId id="309" r:id="rId22"/>
    <p:sldId id="299" r:id="rId23"/>
    <p:sldId id="291" r:id="rId24"/>
    <p:sldId id="293" r:id="rId25"/>
    <p:sldId id="294" r:id="rId26"/>
    <p:sldId id="275"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795"/>
    <a:srgbClr val="D3DEF1"/>
    <a:srgbClr val="CBDDF9"/>
    <a:srgbClr val="D2E1FA"/>
    <a:srgbClr val="65666A"/>
    <a:srgbClr val="B6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08" y="66"/>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E41BC-8220-4B94-BE15-13E00819470A}" type="datetimeFigureOut">
              <a:rPr lang="en-US" smtClean="0"/>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28C8D-67E7-42AF-BF4E-5F2BCA468B85}" type="slidenum">
              <a:rPr lang="en-US" smtClean="0"/>
              <a:t>‹#›</a:t>
            </a:fld>
            <a:endParaRPr lang="en-US"/>
          </a:p>
        </p:txBody>
      </p:sp>
    </p:spTree>
    <p:extLst>
      <p:ext uri="{BB962C8B-B14F-4D97-AF65-F5344CB8AC3E}">
        <p14:creationId xmlns:p14="http://schemas.microsoft.com/office/powerpoint/2010/main" val="425641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330BB4D-CE9F-4370-928B-C44E2B15288F}" type="slidenum">
              <a:rPr lang="en-US" smtClean="0"/>
              <a:pPr/>
              <a:t>11</a:t>
            </a:fld>
            <a:endParaRPr lang="en-US"/>
          </a:p>
        </p:txBody>
      </p:sp>
      <p:sp>
        <p:nvSpPr>
          <p:cNvPr id="65539" name="Rectangle 2"/>
          <p:cNvSpPr>
            <a:spLocks noGrp="1" noRot="1" noChangeAspect="1" noChangeArrowheads="1" noTextEdit="1"/>
          </p:cNvSpPr>
          <p:nvPr>
            <p:ph type="sldImg"/>
          </p:nvPr>
        </p:nvSpPr>
        <p:spPr>
          <a:xfrm>
            <a:off x="395288" y="690563"/>
            <a:ext cx="6159500" cy="3463925"/>
          </a:xfrm>
          <a:ln/>
        </p:spPr>
      </p:sp>
      <p:sp>
        <p:nvSpPr>
          <p:cNvPr id="65540" name="Rectangle 3"/>
          <p:cNvSpPr>
            <a:spLocks noGrp="1" noChangeArrowheads="1"/>
          </p:cNvSpPr>
          <p:nvPr>
            <p:ph type="body" idx="1"/>
          </p:nvPr>
        </p:nvSpPr>
        <p:spPr>
          <a:xfrm>
            <a:off x="695008" y="4387135"/>
            <a:ext cx="5560060" cy="4157838"/>
          </a:xfrm>
          <a:noFill/>
          <a:ln/>
        </p:spPr>
        <p:txBody>
          <a:bodyPr/>
          <a:lstStyle/>
          <a:p>
            <a:pPr eaLnBrk="1" hangingPunct="1"/>
            <a:endParaRPr lang="en-US" dirty="0"/>
          </a:p>
        </p:txBody>
      </p:sp>
    </p:spTree>
    <p:extLst>
      <p:ext uri="{BB962C8B-B14F-4D97-AF65-F5344CB8AC3E}">
        <p14:creationId xmlns:p14="http://schemas.microsoft.com/office/powerpoint/2010/main" val="336620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0BB4D-CE9F-4370-928B-C44E2B1528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39" name="Rectangle 2"/>
          <p:cNvSpPr>
            <a:spLocks noGrp="1" noRot="1" noChangeAspect="1" noChangeArrowheads="1" noTextEdit="1"/>
          </p:cNvSpPr>
          <p:nvPr>
            <p:ph type="sldImg"/>
          </p:nvPr>
        </p:nvSpPr>
        <p:spPr>
          <a:xfrm>
            <a:off x="395288" y="690563"/>
            <a:ext cx="6159500" cy="3463925"/>
          </a:xfrm>
          <a:ln/>
        </p:spPr>
      </p:sp>
      <p:sp>
        <p:nvSpPr>
          <p:cNvPr id="65540" name="Rectangle 3"/>
          <p:cNvSpPr>
            <a:spLocks noGrp="1" noChangeArrowheads="1"/>
          </p:cNvSpPr>
          <p:nvPr>
            <p:ph type="body" idx="1"/>
          </p:nvPr>
        </p:nvSpPr>
        <p:spPr>
          <a:xfrm>
            <a:off x="695008" y="4387135"/>
            <a:ext cx="5560060" cy="4157838"/>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Now let’s just into specific mechanisms, starting with the F awards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F31 is the individual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doctoral mechanism. Note that there are multiple versions of the F31, and currently NIBIB participates only in the F31-Diversity.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F32 is the individuals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doctoral mechanism.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F30 is for predoctoral MD/PhD students. Note that there are multiple versions of this as well.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Whether you are eligible: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Neue"/>
              </a:rPr>
              <a:t>By the time of award, the individual must be a citizen or a non-citizen national of the United States or have been lawfully admitted for permanent residence (i.e., possess a currently valid Permanent Resident Card USCIS Form I-551, or other legal verification of such status).</a:t>
            </a:r>
          </a:p>
          <a:p>
            <a:br>
              <a:rPr lang="en-US" dirty="0"/>
            </a:br>
            <a:r>
              <a:rPr lang="en-US" dirty="0"/>
              <a:t>F31 note: </a:t>
            </a:r>
            <a:r>
              <a:rPr lang="en-US" i="1" dirty="0">
                <a:solidFill>
                  <a:prstClr val="black"/>
                </a:solidFill>
                <a:latin typeface="Arial" panose="020B0604020202020204" pitchFamily="34" charset="0"/>
                <a:cs typeface="Arial" panose="020B0604020202020204" pitchFamily="34" charset="0"/>
              </a:rPr>
              <a:t>NIBIB does not participate in the Parent F31, PA-19-195)</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FF4679D-4922-44F5-ABFD-8F654D982162}" type="datetime1">
              <a:rPr lang="en-US" smtClean="0"/>
              <a:t>11/14/2023</a:t>
            </a:fld>
            <a:endParaRPr lang="en-US" dirty="0"/>
          </a:p>
        </p:txBody>
      </p:sp>
      <p:sp>
        <p:nvSpPr>
          <p:cNvPr id="5" name="Slide Number Placeholder 4"/>
          <p:cNvSpPr>
            <a:spLocks noGrp="1"/>
          </p:cNvSpPr>
          <p:nvPr>
            <p:ph type="sldNum" sz="quarter" idx="11"/>
          </p:nvPr>
        </p:nvSpPr>
        <p:spPr/>
        <p:txBody>
          <a:bodyPr/>
          <a:lstStyle/>
          <a:p>
            <a:fld id="{5124D5A1-52F5-1547-8357-687832436FA4}" type="slidenum">
              <a:rPr lang="en-US" smtClean="0"/>
              <a:t>14</a:t>
            </a:fld>
            <a:endParaRPr lang="en-US" dirty="0"/>
          </a:p>
        </p:txBody>
      </p:sp>
    </p:spTree>
    <p:extLst>
      <p:ext uri="{BB962C8B-B14F-4D97-AF65-F5344CB8AC3E}">
        <p14:creationId xmlns:p14="http://schemas.microsoft.com/office/powerpoint/2010/main" val="2172624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picture containing blue, aqua, screenshot, electric blue&#10;&#10;Description automatically generated">
            <a:extLst>
              <a:ext uri="{FF2B5EF4-FFF2-40B4-BE49-F238E27FC236}">
                <a16:creationId xmlns:a16="http://schemas.microsoft.com/office/drawing/2014/main" id="{6B4DB368-8DF0-BC0B-596A-F5060B8DB252}"/>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11" name="Rectangle 10">
            <a:extLst>
              <a:ext uri="{FF2B5EF4-FFF2-40B4-BE49-F238E27FC236}">
                <a16:creationId xmlns:a16="http://schemas.microsoft.com/office/drawing/2014/main" id="{575495D4-03E3-369D-405F-FFC22DAA555B}"/>
              </a:ext>
            </a:extLst>
          </p:cNvPr>
          <p:cNvSpPr/>
          <p:nvPr userDrawn="1"/>
        </p:nvSpPr>
        <p:spPr>
          <a:xfrm>
            <a:off x="0" y="-1"/>
            <a:ext cx="12192000" cy="742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38983C4-12BD-A9C8-4FD7-FF85A1DFA36A}"/>
              </a:ext>
            </a:extLst>
          </p:cNvPr>
          <p:cNvSpPr txBox="1"/>
          <p:nvPr userDrawn="1"/>
        </p:nvSpPr>
        <p:spPr>
          <a:xfrm>
            <a:off x="437321" y="5362821"/>
            <a:ext cx="6559826" cy="523220"/>
          </a:xfrm>
          <a:prstGeom prst="rect">
            <a:avLst/>
          </a:prstGeom>
          <a:noFill/>
        </p:spPr>
        <p:txBody>
          <a:bodyPr wrap="square" rtlCol="0">
            <a:spAutoFit/>
          </a:bodyPr>
          <a:lstStyle/>
          <a:p>
            <a:br>
              <a:rPr lang="en-US" sz="1400">
                <a:solidFill>
                  <a:schemeClr val="bg1"/>
                </a:solidFill>
                <a:latin typeface="Roboto" panose="02000000000000000000" pitchFamily="2" charset="0"/>
                <a:ea typeface="Roboto" panose="02000000000000000000" pitchFamily="2" charset="0"/>
              </a:rPr>
            </a:br>
            <a:endParaRPr lang="en-US" sz="1400">
              <a:solidFill>
                <a:schemeClr val="bg1"/>
              </a:solidFill>
              <a:latin typeface="Roboto" panose="02000000000000000000" pitchFamily="2" charset="0"/>
              <a:ea typeface="Roboto" panose="02000000000000000000" pitchFamily="2" charset="0"/>
            </a:endParaRPr>
          </a:p>
        </p:txBody>
      </p:sp>
      <p:pic>
        <p:nvPicPr>
          <p:cNvPr id="14" name="Picture 13">
            <a:extLst>
              <a:ext uri="{FF2B5EF4-FFF2-40B4-BE49-F238E27FC236}">
                <a16:creationId xmlns:a16="http://schemas.microsoft.com/office/drawing/2014/main" id="{CDEC3228-D688-BE4B-EB15-4309FF53D483}"/>
              </a:ext>
            </a:extLst>
          </p:cNvPr>
          <p:cNvPicPr>
            <a:picLocks noChangeAspect="1"/>
          </p:cNvPicPr>
          <p:nvPr userDrawn="1"/>
        </p:nvPicPr>
        <p:blipFill>
          <a:blip r:embed="rId3"/>
          <a:stretch>
            <a:fillRect/>
          </a:stretch>
        </p:blipFill>
        <p:spPr>
          <a:xfrm>
            <a:off x="168354" y="115031"/>
            <a:ext cx="5558082" cy="512058"/>
          </a:xfrm>
          <a:prstGeom prst="rect">
            <a:avLst/>
          </a:prstGeom>
        </p:spPr>
      </p:pic>
      <p:sp>
        <p:nvSpPr>
          <p:cNvPr id="15" name="TextBox 14">
            <a:extLst>
              <a:ext uri="{FF2B5EF4-FFF2-40B4-BE49-F238E27FC236}">
                <a16:creationId xmlns:a16="http://schemas.microsoft.com/office/drawing/2014/main" id="{91FEF7D0-B65F-1BF0-5015-FCED7CB0291E}"/>
              </a:ext>
            </a:extLst>
          </p:cNvPr>
          <p:cNvSpPr txBox="1"/>
          <p:nvPr userDrawn="1"/>
        </p:nvSpPr>
        <p:spPr>
          <a:xfrm>
            <a:off x="6096000" y="186394"/>
            <a:ext cx="5963920" cy="369332"/>
          </a:xfrm>
          <a:prstGeom prst="rect">
            <a:avLst/>
          </a:prstGeom>
          <a:solidFill>
            <a:srgbClr val="245795"/>
          </a:solidFill>
        </p:spPr>
        <p:txBody>
          <a:bodyPr wrap="square">
            <a:spAutoFit/>
          </a:bodyPr>
          <a:lstStyle/>
          <a:p>
            <a:pPr algn="ctr"/>
            <a:r>
              <a:rPr lang="en-US" b="1">
                <a:solidFill>
                  <a:srgbClr val="B6EAF6"/>
                </a:solidFill>
                <a:latin typeface="Roboto" panose="02000000000000000000" pitchFamily="2" charset="0"/>
                <a:ea typeface="Roboto" panose="02000000000000000000" pitchFamily="2" charset="0"/>
              </a:rPr>
              <a:t>Training Grantees Meeting, June 15-16, 2023</a:t>
            </a:r>
            <a:endParaRPr lang="en-US"/>
          </a:p>
        </p:txBody>
      </p:sp>
      <p:sp>
        <p:nvSpPr>
          <p:cNvPr id="16" name="Title 1">
            <a:extLst>
              <a:ext uri="{FF2B5EF4-FFF2-40B4-BE49-F238E27FC236}">
                <a16:creationId xmlns:a16="http://schemas.microsoft.com/office/drawing/2014/main" id="{8998933C-CCB7-6E9B-68A6-084DEEAC6752}"/>
              </a:ext>
            </a:extLst>
          </p:cNvPr>
          <p:cNvSpPr>
            <a:spLocks noGrp="1"/>
          </p:cNvSpPr>
          <p:nvPr>
            <p:ph type="ctrTitle"/>
          </p:nvPr>
        </p:nvSpPr>
        <p:spPr>
          <a:xfrm>
            <a:off x="1524000" y="1122363"/>
            <a:ext cx="9144000" cy="2387600"/>
          </a:xfrm>
        </p:spPr>
        <p:txBody>
          <a:bodyPr anchor="b">
            <a:normAutofit/>
          </a:bodyPr>
          <a:lstStyle>
            <a:lvl1pPr algn="ctr">
              <a:defRPr sz="54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17" name="Subtitle 2">
            <a:extLst>
              <a:ext uri="{FF2B5EF4-FFF2-40B4-BE49-F238E27FC236}">
                <a16:creationId xmlns:a16="http://schemas.microsoft.com/office/drawing/2014/main" id="{288A7786-7F54-F875-F6F3-37F72FCAFFF0}"/>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5313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B305-FDEA-77F9-9308-5CD2A93B0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7B3A19-A0B7-B675-C73E-CAC703B295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BEE4B-2689-C75C-C627-1911F0E751B7}"/>
              </a:ext>
            </a:extLst>
          </p:cNvPr>
          <p:cNvSpPr>
            <a:spLocks noGrp="1"/>
          </p:cNvSpPr>
          <p:nvPr>
            <p:ph type="dt" sz="half" idx="10"/>
          </p:nvPr>
        </p:nvSpPr>
        <p:spPr/>
        <p:txBody>
          <a:bodyPr/>
          <a:lstStyle/>
          <a:p>
            <a:fld id="{B68A1DAC-A867-E142-ADC6-D51A91B159DC}" type="datetimeFigureOut">
              <a:rPr lang="en-US" smtClean="0"/>
              <a:t>11/14/2023</a:t>
            </a:fld>
            <a:endParaRPr lang="en-US"/>
          </a:p>
        </p:txBody>
      </p:sp>
      <p:sp>
        <p:nvSpPr>
          <p:cNvPr id="5" name="Footer Placeholder 4">
            <a:extLst>
              <a:ext uri="{FF2B5EF4-FFF2-40B4-BE49-F238E27FC236}">
                <a16:creationId xmlns:a16="http://schemas.microsoft.com/office/drawing/2014/main" id="{770F5C02-5514-45B5-7DC4-EFA3F6BA1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F2E45-AAEA-555A-A516-37BB51A8824C}"/>
              </a:ext>
            </a:extLst>
          </p:cNvPr>
          <p:cNvSpPr>
            <a:spLocks noGrp="1"/>
          </p:cNvSpPr>
          <p:nvPr>
            <p:ph type="sldNum" sz="quarter" idx="12"/>
          </p:nvPr>
        </p:nvSpPr>
        <p:spPr/>
        <p:txBody>
          <a:bodyPr/>
          <a:lstStyle/>
          <a:p>
            <a:fld id="{06F90ACB-1C48-2649-8EBA-DB276E283A39}" type="slidenum">
              <a:rPr lang="en-US" smtClean="0"/>
              <a:t>‹#›</a:t>
            </a:fld>
            <a:endParaRPr lang="en-US"/>
          </a:p>
        </p:txBody>
      </p:sp>
    </p:spTree>
    <p:extLst>
      <p:ext uri="{BB962C8B-B14F-4D97-AF65-F5344CB8AC3E}">
        <p14:creationId xmlns:p14="http://schemas.microsoft.com/office/powerpoint/2010/main" val="282912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E025-C703-A509-2900-78228D4FD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A8565-0538-F1D4-A8C3-8C77E4E32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9DEDCC-F244-4429-8687-422EE47145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18F779-E1BF-F920-CD20-48AB57EBF315}"/>
              </a:ext>
            </a:extLst>
          </p:cNvPr>
          <p:cNvSpPr>
            <a:spLocks noGrp="1"/>
          </p:cNvSpPr>
          <p:nvPr>
            <p:ph type="dt" sz="half" idx="10"/>
          </p:nvPr>
        </p:nvSpPr>
        <p:spPr/>
        <p:txBody>
          <a:bodyPr/>
          <a:lstStyle/>
          <a:p>
            <a:fld id="{B68A1DAC-A867-E142-ADC6-D51A91B159DC}" type="datetimeFigureOut">
              <a:rPr lang="en-US" smtClean="0"/>
              <a:t>11/14/2023</a:t>
            </a:fld>
            <a:endParaRPr lang="en-US"/>
          </a:p>
        </p:txBody>
      </p:sp>
      <p:sp>
        <p:nvSpPr>
          <p:cNvPr id="6" name="Footer Placeholder 5">
            <a:extLst>
              <a:ext uri="{FF2B5EF4-FFF2-40B4-BE49-F238E27FC236}">
                <a16:creationId xmlns:a16="http://schemas.microsoft.com/office/drawing/2014/main" id="{593D6839-A1E3-231B-1E94-A977D6ABE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94FA2-5FCF-E9F0-3D07-EFCFAF3ED9D3}"/>
              </a:ext>
            </a:extLst>
          </p:cNvPr>
          <p:cNvSpPr>
            <a:spLocks noGrp="1"/>
          </p:cNvSpPr>
          <p:nvPr>
            <p:ph type="sldNum" sz="quarter" idx="12"/>
          </p:nvPr>
        </p:nvSpPr>
        <p:spPr/>
        <p:txBody>
          <a:bodyPr/>
          <a:lstStyle/>
          <a:p>
            <a:fld id="{06F90ACB-1C48-2649-8EBA-DB276E283A39}" type="slidenum">
              <a:rPr lang="en-US" smtClean="0"/>
              <a:t>‹#›</a:t>
            </a:fld>
            <a:endParaRPr lang="en-US"/>
          </a:p>
        </p:txBody>
      </p:sp>
    </p:spTree>
    <p:extLst>
      <p:ext uri="{BB962C8B-B14F-4D97-AF65-F5344CB8AC3E}">
        <p14:creationId xmlns:p14="http://schemas.microsoft.com/office/powerpoint/2010/main" val="218360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E2F8-A6FE-A0B6-2C8A-AF189C1CDB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267D81-9763-AB87-D874-4C2A30131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245F5-28F3-07A9-9352-1C90B9DB1D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460021-4A93-1E7A-B2ED-80A432AF8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2EB221-3A7C-34BF-56C8-43C789525D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9EEE3A-CB20-4377-CDD5-E66A3527B638}"/>
              </a:ext>
            </a:extLst>
          </p:cNvPr>
          <p:cNvSpPr>
            <a:spLocks noGrp="1"/>
          </p:cNvSpPr>
          <p:nvPr>
            <p:ph type="dt" sz="half" idx="10"/>
          </p:nvPr>
        </p:nvSpPr>
        <p:spPr/>
        <p:txBody>
          <a:bodyPr/>
          <a:lstStyle/>
          <a:p>
            <a:fld id="{B68A1DAC-A867-E142-ADC6-D51A91B159DC}" type="datetimeFigureOut">
              <a:rPr lang="en-US" smtClean="0"/>
              <a:t>11/14/2023</a:t>
            </a:fld>
            <a:endParaRPr lang="en-US"/>
          </a:p>
        </p:txBody>
      </p:sp>
      <p:sp>
        <p:nvSpPr>
          <p:cNvPr id="8" name="Footer Placeholder 7">
            <a:extLst>
              <a:ext uri="{FF2B5EF4-FFF2-40B4-BE49-F238E27FC236}">
                <a16:creationId xmlns:a16="http://schemas.microsoft.com/office/drawing/2014/main" id="{2976CF97-BF2D-716A-628A-9267424D0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A088C2-9645-B9DB-50FC-366892C245DF}"/>
              </a:ext>
            </a:extLst>
          </p:cNvPr>
          <p:cNvSpPr>
            <a:spLocks noGrp="1"/>
          </p:cNvSpPr>
          <p:nvPr>
            <p:ph type="sldNum" sz="quarter" idx="12"/>
          </p:nvPr>
        </p:nvSpPr>
        <p:spPr/>
        <p:txBody>
          <a:bodyPr/>
          <a:lstStyle/>
          <a:p>
            <a:fld id="{06F90ACB-1C48-2649-8EBA-DB276E283A39}" type="slidenum">
              <a:rPr lang="en-US" smtClean="0"/>
              <a:t>‹#›</a:t>
            </a:fld>
            <a:endParaRPr lang="en-US"/>
          </a:p>
        </p:txBody>
      </p:sp>
    </p:spTree>
    <p:extLst>
      <p:ext uri="{BB962C8B-B14F-4D97-AF65-F5344CB8AC3E}">
        <p14:creationId xmlns:p14="http://schemas.microsoft.com/office/powerpoint/2010/main" val="61569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CAB7AF-C3DB-D47D-CD0E-8C2FF4065191}"/>
              </a:ext>
            </a:extLst>
          </p:cNvPr>
          <p:cNvSpPr>
            <a:spLocks noGrp="1"/>
          </p:cNvSpPr>
          <p:nvPr>
            <p:ph type="dt" sz="half" idx="10"/>
          </p:nvPr>
        </p:nvSpPr>
        <p:spPr/>
        <p:txBody>
          <a:bodyPr/>
          <a:lstStyle/>
          <a:p>
            <a:fld id="{B68A1DAC-A867-E142-ADC6-D51A91B159DC}" type="datetimeFigureOut">
              <a:rPr lang="en-US" smtClean="0"/>
              <a:t>11/14/2023</a:t>
            </a:fld>
            <a:endParaRPr lang="en-US"/>
          </a:p>
        </p:txBody>
      </p:sp>
      <p:sp>
        <p:nvSpPr>
          <p:cNvPr id="3" name="Footer Placeholder 2">
            <a:extLst>
              <a:ext uri="{FF2B5EF4-FFF2-40B4-BE49-F238E27FC236}">
                <a16:creationId xmlns:a16="http://schemas.microsoft.com/office/drawing/2014/main" id="{81ED4D5E-B94F-E506-3C05-E8BEAE2654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C66B1F-FC5A-2224-C943-177A28682A8F}"/>
              </a:ext>
            </a:extLst>
          </p:cNvPr>
          <p:cNvSpPr>
            <a:spLocks noGrp="1"/>
          </p:cNvSpPr>
          <p:nvPr>
            <p:ph type="sldNum" sz="quarter" idx="12"/>
          </p:nvPr>
        </p:nvSpPr>
        <p:spPr/>
        <p:txBody>
          <a:bodyPr/>
          <a:lstStyle/>
          <a:p>
            <a:fld id="{06F90ACB-1C48-2649-8EBA-DB276E283A39}" type="slidenum">
              <a:rPr lang="en-US" smtClean="0"/>
              <a:t>‹#›</a:t>
            </a:fld>
            <a:endParaRPr lang="en-US"/>
          </a:p>
        </p:txBody>
      </p:sp>
    </p:spTree>
    <p:extLst>
      <p:ext uri="{BB962C8B-B14F-4D97-AF65-F5344CB8AC3E}">
        <p14:creationId xmlns:p14="http://schemas.microsoft.com/office/powerpoint/2010/main" val="2253075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FF70-4B25-8CD2-6BB3-B68F686464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38D051-ADC3-587D-1739-9C95A10E7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844F2B-84D5-E8F5-07DB-E8EDB16A7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D422B-9627-3EED-5425-E3F074079F0C}"/>
              </a:ext>
            </a:extLst>
          </p:cNvPr>
          <p:cNvSpPr>
            <a:spLocks noGrp="1"/>
          </p:cNvSpPr>
          <p:nvPr>
            <p:ph type="dt" sz="half" idx="10"/>
          </p:nvPr>
        </p:nvSpPr>
        <p:spPr/>
        <p:txBody>
          <a:bodyPr/>
          <a:lstStyle/>
          <a:p>
            <a:fld id="{B68A1DAC-A867-E142-ADC6-D51A91B159DC}" type="datetimeFigureOut">
              <a:rPr lang="en-US" smtClean="0"/>
              <a:t>11/14/2023</a:t>
            </a:fld>
            <a:endParaRPr lang="en-US"/>
          </a:p>
        </p:txBody>
      </p:sp>
      <p:sp>
        <p:nvSpPr>
          <p:cNvPr id="6" name="Footer Placeholder 5">
            <a:extLst>
              <a:ext uri="{FF2B5EF4-FFF2-40B4-BE49-F238E27FC236}">
                <a16:creationId xmlns:a16="http://schemas.microsoft.com/office/drawing/2014/main" id="{0156959F-8372-4D60-AFAC-C145269A0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92028-C77E-A77C-367D-D0D99028D547}"/>
              </a:ext>
            </a:extLst>
          </p:cNvPr>
          <p:cNvSpPr>
            <a:spLocks noGrp="1"/>
          </p:cNvSpPr>
          <p:nvPr>
            <p:ph type="sldNum" sz="quarter" idx="12"/>
          </p:nvPr>
        </p:nvSpPr>
        <p:spPr/>
        <p:txBody>
          <a:bodyPr/>
          <a:lstStyle/>
          <a:p>
            <a:fld id="{06F90ACB-1C48-2649-8EBA-DB276E283A39}" type="slidenum">
              <a:rPr lang="en-US" smtClean="0"/>
              <a:t>‹#›</a:t>
            </a:fld>
            <a:endParaRPr lang="en-US"/>
          </a:p>
        </p:txBody>
      </p:sp>
    </p:spTree>
    <p:extLst>
      <p:ext uri="{BB962C8B-B14F-4D97-AF65-F5344CB8AC3E}">
        <p14:creationId xmlns:p14="http://schemas.microsoft.com/office/powerpoint/2010/main" val="282838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0C20-F899-4586-0482-E6521E775D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731116-AA99-57B6-DB23-CFEB0B647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A5ECFF-FF4D-2D6D-E040-42C2B73CA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43982-F089-5EC0-5BA9-1C599C728F3E}"/>
              </a:ext>
            </a:extLst>
          </p:cNvPr>
          <p:cNvSpPr>
            <a:spLocks noGrp="1"/>
          </p:cNvSpPr>
          <p:nvPr>
            <p:ph type="dt" sz="half" idx="10"/>
          </p:nvPr>
        </p:nvSpPr>
        <p:spPr/>
        <p:txBody>
          <a:bodyPr/>
          <a:lstStyle/>
          <a:p>
            <a:fld id="{B68A1DAC-A867-E142-ADC6-D51A91B159DC}" type="datetimeFigureOut">
              <a:rPr lang="en-US" smtClean="0"/>
              <a:t>11/14/2023</a:t>
            </a:fld>
            <a:endParaRPr lang="en-US"/>
          </a:p>
        </p:txBody>
      </p:sp>
      <p:sp>
        <p:nvSpPr>
          <p:cNvPr id="6" name="Footer Placeholder 5">
            <a:extLst>
              <a:ext uri="{FF2B5EF4-FFF2-40B4-BE49-F238E27FC236}">
                <a16:creationId xmlns:a16="http://schemas.microsoft.com/office/drawing/2014/main" id="{C3347005-86B2-ECE3-5E7E-41C17202C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8A431-502A-0E33-C0A9-9ECC8AB6AF50}"/>
              </a:ext>
            </a:extLst>
          </p:cNvPr>
          <p:cNvSpPr>
            <a:spLocks noGrp="1"/>
          </p:cNvSpPr>
          <p:nvPr>
            <p:ph type="sldNum" sz="quarter" idx="12"/>
          </p:nvPr>
        </p:nvSpPr>
        <p:spPr/>
        <p:txBody>
          <a:bodyPr/>
          <a:lstStyle/>
          <a:p>
            <a:fld id="{06F90ACB-1C48-2649-8EBA-DB276E283A39}" type="slidenum">
              <a:rPr lang="en-US" smtClean="0"/>
              <a:t>‹#›</a:t>
            </a:fld>
            <a:endParaRPr lang="en-US"/>
          </a:p>
        </p:txBody>
      </p:sp>
    </p:spTree>
    <p:extLst>
      <p:ext uri="{BB962C8B-B14F-4D97-AF65-F5344CB8AC3E}">
        <p14:creationId xmlns:p14="http://schemas.microsoft.com/office/powerpoint/2010/main" val="1197875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endParaRPr lang="en-US"/>
          </a:p>
        </p:txBody>
      </p:sp>
      <p:sp>
        <p:nvSpPr>
          <p:cNvPr id="4" name="Rectangle 4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xfrm>
            <a:off x="8737600" y="6243638"/>
            <a:ext cx="2844800" cy="457200"/>
          </a:xfrm>
          <a:prstGeom prst="rect">
            <a:avLst/>
          </a:prstGeom>
          <a:ln/>
        </p:spPr>
        <p:txBody>
          <a:bodyPr/>
          <a:lstStyle>
            <a:lvl1pPr>
              <a:defRPr/>
            </a:lvl1pPr>
          </a:lstStyle>
          <a:p>
            <a:pPr>
              <a:defRPr/>
            </a:pPr>
            <a:fld id="{DE203AC6-8FD3-4644-8928-5FF3BE6FC19F}" type="slidenum">
              <a:rPr lang="en-US"/>
              <a:pPr>
                <a:defRPr/>
              </a:pPr>
              <a:t>‹#›</a:t>
            </a:fld>
            <a:endParaRPr lang="en-US"/>
          </a:p>
        </p:txBody>
      </p:sp>
    </p:spTree>
    <p:extLst>
      <p:ext uri="{BB962C8B-B14F-4D97-AF65-F5344CB8AC3E}">
        <p14:creationId xmlns:p14="http://schemas.microsoft.com/office/powerpoint/2010/main" val="290661256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1" name="Content Placeholder 4" descr="A picture containing screenshot, aqua, turquoise, blue&#10;&#10;Description automatically generated">
            <a:extLst>
              <a:ext uri="{FF2B5EF4-FFF2-40B4-BE49-F238E27FC236}">
                <a16:creationId xmlns:a16="http://schemas.microsoft.com/office/drawing/2014/main" id="{8DA86BC3-B182-44C0-5916-15426D6C476E}"/>
              </a:ext>
            </a:extLst>
          </p:cNvPr>
          <p:cNvPicPr>
            <a:picLocks noChangeAspect="1"/>
          </p:cNvPicPr>
          <p:nvPr userDrawn="1"/>
        </p:nvPicPr>
        <p:blipFill>
          <a:blip r:embed="rId2"/>
          <a:stretch>
            <a:fillRect/>
          </a:stretch>
        </p:blipFill>
        <p:spPr>
          <a:xfrm>
            <a:off x="18455" y="0"/>
            <a:ext cx="12192001" cy="6858000"/>
          </a:xfrm>
          <a:prstGeom prst="rect">
            <a:avLst/>
          </a:prstGeom>
        </p:spPr>
      </p:pic>
      <p:cxnSp>
        <p:nvCxnSpPr>
          <p:cNvPr id="23" name="Straight Connector 22">
            <a:extLst>
              <a:ext uri="{FF2B5EF4-FFF2-40B4-BE49-F238E27FC236}">
                <a16:creationId xmlns:a16="http://schemas.microsoft.com/office/drawing/2014/main" id="{D98589C6-99C8-ECCA-9136-014C6B20A6E9}"/>
              </a:ext>
            </a:extLst>
          </p:cNvPr>
          <p:cNvCxnSpPr>
            <a:cxnSpLocks/>
          </p:cNvCxnSpPr>
          <p:nvPr userDrawn="1"/>
        </p:nvCxnSpPr>
        <p:spPr>
          <a:xfrm>
            <a:off x="-1" y="6252750"/>
            <a:ext cx="12198425"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6FC62DC-6FFF-FBEB-8AF3-C086815C8DFA}"/>
              </a:ext>
            </a:extLst>
          </p:cNvPr>
          <p:cNvCxnSpPr/>
          <p:nvPr userDrawn="1"/>
        </p:nvCxnSpPr>
        <p:spPr>
          <a:xfrm>
            <a:off x="-1" y="304800"/>
            <a:ext cx="12192001"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1801EA-24EB-652C-225A-50D313101FBD}"/>
              </a:ext>
            </a:extLst>
          </p:cNvPr>
          <p:cNvSpPr>
            <a:spLocks noGrp="1"/>
          </p:cNvSpPr>
          <p:nvPr>
            <p:ph type="title"/>
          </p:nvPr>
        </p:nvSpPr>
        <p:spPr>
          <a:xfrm>
            <a:off x="344060" y="365125"/>
            <a:ext cx="11503881" cy="1325563"/>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C15973C-4BE7-7C46-11A5-47FD5F22F27F}"/>
              </a:ext>
            </a:extLst>
          </p:cNvPr>
          <p:cNvSpPr>
            <a:spLocks noGrp="1"/>
          </p:cNvSpPr>
          <p:nvPr>
            <p:ph idx="1"/>
          </p:nvPr>
        </p:nvSpPr>
        <p:spPr>
          <a:xfrm>
            <a:off x="344059" y="1825625"/>
            <a:ext cx="11503881" cy="4351338"/>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vl2pPr>
              <a:defRPr>
                <a:solidFill>
                  <a:srgbClr val="245795"/>
                </a:solidFill>
                <a:latin typeface="Roboto" panose="02000000000000000000" pitchFamily="2" charset="0"/>
                <a:ea typeface="Roboto" panose="02000000000000000000" pitchFamily="2" charset="0"/>
                <a:cs typeface="Roboto" panose="02000000000000000000" pitchFamily="2" charset="0"/>
              </a:defRPr>
            </a:lvl2pPr>
            <a:lvl3pPr>
              <a:defRPr>
                <a:solidFill>
                  <a:srgbClr val="245795"/>
                </a:solidFill>
                <a:latin typeface="Roboto" panose="02000000000000000000" pitchFamily="2" charset="0"/>
                <a:ea typeface="Roboto" panose="02000000000000000000" pitchFamily="2" charset="0"/>
                <a:cs typeface="Roboto" panose="02000000000000000000" pitchFamily="2" charset="0"/>
              </a:defRPr>
            </a:lvl3pPr>
            <a:lvl4pPr>
              <a:defRPr>
                <a:solidFill>
                  <a:srgbClr val="245795"/>
                </a:solidFill>
                <a:latin typeface="Roboto" panose="02000000000000000000" pitchFamily="2" charset="0"/>
                <a:ea typeface="Roboto" panose="02000000000000000000" pitchFamily="2" charset="0"/>
                <a:cs typeface="Roboto" panose="02000000000000000000" pitchFamily="2" charset="0"/>
              </a:defRPr>
            </a:lvl4pPr>
            <a:lvl5pPr>
              <a:defRPr>
                <a:solidFill>
                  <a:srgbClr val="24579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 name="Picture 29">
            <a:extLst>
              <a:ext uri="{FF2B5EF4-FFF2-40B4-BE49-F238E27FC236}">
                <a16:creationId xmlns:a16="http://schemas.microsoft.com/office/drawing/2014/main" id="{B1D6FE95-CD72-F257-B8B1-F3FB3B9823A6}"/>
              </a:ext>
            </a:extLst>
          </p:cNvPr>
          <p:cNvPicPr>
            <a:picLocks noChangeAspect="1"/>
          </p:cNvPicPr>
          <p:nvPr userDrawn="1"/>
        </p:nvPicPr>
        <p:blipFill>
          <a:blip r:embed="rId3"/>
          <a:stretch>
            <a:fillRect/>
          </a:stretch>
        </p:blipFill>
        <p:spPr>
          <a:xfrm>
            <a:off x="276639" y="6333128"/>
            <a:ext cx="4715985" cy="434477"/>
          </a:xfrm>
          <a:prstGeom prst="rect">
            <a:avLst/>
          </a:prstGeom>
        </p:spPr>
      </p:pic>
      <p:sp>
        <p:nvSpPr>
          <p:cNvPr id="31" name="TextBox 30">
            <a:extLst>
              <a:ext uri="{FF2B5EF4-FFF2-40B4-BE49-F238E27FC236}">
                <a16:creationId xmlns:a16="http://schemas.microsoft.com/office/drawing/2014/main" id="{FD227AC4-4F5F-B040-A924-BD104A4EBBDA}"/>
              </a:ext>
            </a:extLst>
          </p:cNvPr>
          <p:cNvSpPr txBox="1"/>
          <p:nvPr userDrawn="1"/>
        </p:nvSpPr>
        <p:spPr>
          <a:xfrm>
            <a:off x="5951441" y="6365700"/>
            <a:ext cx="5963920" cy="369332"/>
          </a:xfrm>
          <a:prstGeom prst="rect">
            <a:avLst/>
          </a:prstGeom>
          <a:solidFill>
            <a:srgbClr val="245795"/>
          </a:solidFill>
        </p:spPr>
        <p:txBody>
          <a:bodyPr wrap="square">
            <a:spAutoFit/>
          </a:bodyPr>
          <a:lstStyle/>
          <a:p>
            <a:pPr algn="ctr"/>
            <a:r>
              <a:rPr lang="en-US" b="1">
                <a:solidFill>
                  <a:srgbClr val="B6EAF6"/>
                </a:solidFill>
                <a:latin typeface="Roboto" panose="02000000000000000000" pitchFamily="2" charset="0"/>
                <a:ea typeface="Roboto" panose="02000000000000000000" pitchFamily="2" charset="0"/>
              </a:rPr>
              <a:t>Training Grantees Meeting, June 15-16, 2023</a:t>
            </a:r>
            <a:endParaRPr lang="en-US"/>
          </a:p>
        </p:txBody>
      </p:sp>
      <p:cxnSp>
        <p:nvCxnSpPr>
          <p:cNvPr id="32" name="Straight Connector 31">
            <a:extLst>
              <a:ext uri="{FF2B5EF4-FFF2-40B4-BE49-F238E27FC236}">
                <a16:creationId xmlns:a16="http://schemas.microsoft.com/office/drawing/2014/main" id="{3F1F0F90-055B-64FC-54CC-7B4BB3A56342}"/>
              </a:ext>
            </a:extLst>
          </p:cNvPr>
          <p:cNvCxnSpPr>
            <a:cxnSpLocks/>
          </p:cNvCxnSpPr>
          <p:nvPr userDrawn="1"/>
        </p:nvCxnSpPr>
        <p:spPr>
          <a:xfrm>
            <a:off x="-1" y="1573118"/>
            <a:ext cx="12198425"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05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21" name="Content Placeholder 4" descr="A picture containing screenshot, aqua, turquoise, blue&#10;&#10;Description automatically generated">
            <a:extLst>
              <a:ext uri="{FF2B5EF4-FFF2-40B4-BE49-F238E27FC236}">
                <a16:creationId xmlns:a16="http://schemas.microsoft.com/office/drawing/2014/main" id="{8DA86BC3-B182-44C0-5916-15426D6C476E}"/>
              </a:ext>
            </a:extLst>
          </p:cNvPr>
          <p:cNvPicPr>
            <a:picLocks noChangeAspect="1"/>
          </p:cNvPicPr>
          <p:nvPr userDrawn="1"/>
        </p:nvPicPr>
        <p:blipFill>
          <a:blip r:embed="rId2"/>
          <a:stretch>
            <a:fillRect/>
          </a:stretch>
        </p:blipFill>
        <p:spPr>
          <a:xfrm>
            <a:off x="18455" y="0"/>
            <a:ext cx="12192001" cy="6858000"/>
          </a:xfrm>
          <a:prstGeom prst="rect">
            <a:avLst/>
          </a:prstGeom>
        </p:spPr>
      </p:pic>
      <p:cxnSp>
        <p:nvCxnSpPr>
          <p:cNvPr id="25" name="Straight Connector 24">
            <a:extLst>
              <a:ext uri="{FF2B5EF4-FFF2-40B4-BE49-F238E27FC236}">
                <a16:creationId xmlns:a16="http://schemas.microsoft.com/office/drawing/2014/main" id="{86FC62DC-6FFF-FBEB-8AF3-C086815C8DFA}"/>
              </a:ext>
            </a:extLst>
          </p:cNvPr>
          <p:cNvCxnSpPr/>
          <p:nvPr userDrawn="1"/>
        </p:nvCxnSpPr>
        <p:spPr>
          <a:xfrm>
            <a:off x="-1" y="304800"/>
            <a:ext cx="12192001"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1801EA-24EB-652C-225A-50D313101FBD}"/>
              </a:ext>
            </a:extLst>
          </p:cNvPr>
          <p:cNvSpPr>
            <a:spLocks noGrp="1"/>
          </p:cNvSpPr>
          <p:nvPr>
            <p:ph type="title"/>
          </p:nvPr>
        </p:nvSpPr>
        <p:spPr>
          <a:xfrm>
            <a:off x="344060" y="365125"/>
            <a:ext cx="11503881" cy="1325563"/>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C15973C-4BE7-7C46-11A5-47FD5F22F27F}"/>
              </a:ext>
            </a:extLst>
          </p:cNvPr>
          <p:cNvSpPr>
            <a:spLocks noGrp="1"/>
          </p:cNvSpPr>
          <p:nvPr>
            <p:ph idx="1"/>
          </p:nvPr>
        </p:nvSpPr>
        <p:spPr>
          <a:xfrm>
            <a:off x="344059" y="1825625"/>
            <a:ext cx="11503881" cy="4351338"/>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vl2pPr>
              <a:defRPr>
                <a:solidFill>
                  <a:srgbClr val="245795"/>
                </a:solidFill>
                <a:latin typeface="Roboto" panose="02000000000000000000" pitchFamily="2" charset="0"/>
                <a:ea typeface="Roboto" panose="02000000000000000000" pitchFamily="2" charset="0"/>
                <a:cs typeface="Roboto" panose="02000000000000000000" pitchFamily="2" charset="0"/>
              </a:defRPr>
            </a:lvl2pPr>
            <a:lvl3pPr>
              <a:defRPr>
                <a:solidFill>
                  <a:srgbClr val="245795"/>
                </a:solidFill>
                <a:latin typeface="Roboto" panose="02000000000000000000" pitchFamily="2" charset="0"/>
                <a:ea typeface="Roboto" panose="02000000000000000000" pitchFamily="2" charset="0"/>
                <a:cs typeface="Roboto" panose="02000000000000000000" pitchFamily="2" charset="0"/>
              </a:defRPr>
            </a:lvl3pPr>
            <a:lvl4pPr>
              <a:defRPr>
                <a:solidFill>
                  <a:srgbClr val="245795"/>
                </a:solidFill>
                <a:latin typeface="Roboto" panose="02000000000000000000" pitchFamily="2" charset="0"/>
                <a:ea typeface="Roboto" panose="02000000000000000000" pitchFamily="2" charset="0"/>
                <a:cs typeface="Roboto" panose="02000000000000000000" pitchFamily="2" charset="0"/>
              </a:defRPr>
            </a:lvl4pPr>
            <a:lvl5pPr>
              <a:defRPr>
                <a:solidFill>
                  <a:srgbClr val="24579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61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21" name="Content Placeholder 4" descr="A picture containing screenshot, aqua, turquoise, blue&#10;&#10;Description automatically generated">
            <a:extLst>
              <a:ext uri="{FF2B5EF4-FFF2-40B4-BE49-F238E27FC236}">
                <a16:creationId xmlns:a16="http://schemas.microsoft.com/office/drawing/2014/main" id="{8DA86BC3-B182-44C0-5916-15426D6C476E}"/>
              </a:ext>
            </a:extLst>
          </p:cNvPr>
          <p:cNvPicPr>
            <a:picLocks noChangeAspect="1"/>
          </p:cNvPicPr>
          <p:nvPr userDrawn="1"/>
        </p:nvPicPr>
        <p:blipFill>
          <a:blip r:embed="rId2"/>
          <a:stretch>
            <a:fillRect/>
          </a:stretch>
        </p:blipFill>
        <p:spPr>
          <a:xfrm>
            <a:off x="18455" y="0"/>
            <a:ext cx="12192001" cy="6858000"/>
          </a:xfrm>
          <a:prstGeom prst="rect">
            <a:avLst/>
          </a:prstGeom>
        </p:spPr>
      </p:pic>
      <p:cxnSp>
        <p:nvCxnSpPr>
          <p:cNvPr id="23" name="Straight Connector 22">
            <a:extLst>
              <a:ext uri="{FF2B5EF4-FFF2-40B4-BE49-F238E27FC236}">
                <a16:creationId xmlns:a16="http://schemas.microsoft.com/office/drawing/2014/main" id="{D98589C6-99C8-ECCA-9136-014C6B20A6E9}"/>
              </a:ext>
            </a:extLst>
          </p:cNvPr>
          <p:cNvCxnSpPr>
            <a:cxnSpLocks/>
          </p:cNvCxnSpPr>
          <p:nvPr userDrawn="1"/>
        </p:nvCxnSpPr>
        <p:spPr>
          <a:xfrm>
            <a:off x="-1" y="6252750"/>
            <a:ext cx="12198425"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6FC62DC-6FFF-FBEB-8AF3-C086815C8DFA}"/>
              </a:ext>
            </a:extLst>
          </p:cNvPr>
          <p:cNvCxnSpPr/>
          <p:nvPr userDrawn="1"/>
        </p:nvCxnSpPr>
        <p:spPr>
          <a:xfrm>
            <a:off x="-1" y="304800"/>
            <a:ext cx="12192001"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1801EA-24EB-652C-225A-50D313101FBD}"/>
              </a:ext>
            </a:extLst>
          </p:cNvPr>
          <p:cNvSpPr>
            <a:spLocks noGrp="1"/>
          </p:cNvSpPr>
          <p:nvPr>
            <p:ph type="title"/>
          </p:nvPr>
        </p:nvSpPr>
        <p:spPr>
          <a:xfrm>
            <a:off x="344060" y="365125"/>
            <a:ext cx="11503881" cy="1325563"/>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C15973C-4BE7-7C46-11A5-47FD5F22F27F}"/>
              </a:ext>
            </a:extLst>
          </p:cNvPr>
          <p:cNvSpPr>
            <a:spLocks noGrp="1"/>
          </p:cNvSpPr>
          <p:nvPr>
            <p:ph idx="1"/>
          </p:nvPr>
        </p:nvSpPr>
        <p:spPr>
          <a:xfrm>
            <a:off x="344059" y="1825625"/>
            <a:ext cx="11503881" cy="4351338"/>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vl2pPr>
              <a:defRPr>
                <a:solidFill>
                  <a:srgbClr val="245795"/>
                </a:solidFill>
                <a:latin typeface="Roboto" panose="02000000000000000000" pitchFamily="2" charset="0"/>
                <a:ea typeface="Roboto" panose="02000000000000000000" pitchFamily="2" charset="0"/>
                <a:cs typeface="Roboto" panose="02000000000000000000" pitchFamily="2" charset="0"/>
              </a:defRPr>
            </a:lvl2pPr>
            <a:lvl3pPr>
              <a:defRPr>
                <a:solidFill>
                  <a:srgbClr val="245795"/>
                </a:solidFill>
                <a:latin typeface="Roboto" panose="02000000000000000000" pitchFamily="2" charset="0"/>
                <a:ea typeface="Roboto" panose="02000000000000000000" pitchFamily="2" charset="0"/>
                <a:cs typeface="Roboto" panose="02000000000000000000" pitchFamily="2" charset="0"/>
              </a:defRPr>
            </a:lvl3pPr>
            <a:lvl4pPr>
              <a:defRPr>
                <a:solidFill>
                  <a:srgbClr val="245795"/>
                </a:solidFill>
                <a:latin typeface="Roboto" panose="02000000000000000000" pitchFamily="2" charset="0"/>
                <a:ea typeface="Roboto" panose="02000000000000000000" pitchFamily="2" charset="0"/>
                <a:cs typeface="Roboto" panose="02000000000000000000" pitchFamily="2" charset="0"/>
              </a:defRPr>
            </a:lvl4pPr>
            <a:lvl5pPr>
              <a:defRPr>
                <a:solidFill>
                  <a:srgbClr val="24579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 name="Picture 29">
            <a:extLst>
              <a:ext uri="{FF2B5EF4-FFF2-40B4-BE49-F238E27FC236}">
                <a16:creationId xmlns:a16="http://schemas.microsoft.com/office/drawing/2014/main" id="{B1D6FE95-CD72-F257-B8B1-F3FB3B9823A6}"/>
              </a:ext>
            </a:extLst>
          </p:cNvPr>
          <p:cNvPicPr>
            <a:picLocks noChangeAspect="1"/>
          </p:cNvPicPr>
          <p:nvPr userDrawn="1"/>
        </p:nvPicPr>
        <p:blipFill>
          <a:blip r:embed="rId3"/>
          <a:stretch>
            <a:fillRect/>
          </a:stretch>
        </p:blipFill>
        <p:spPr>
          <a:xfrm>
            <a:off x="276639" y="6333128"/>
            <a:ext cx="4715985" cy="434477"/>
          </a:xfrm>
          <a:prstGeom prst="rect">
            <a:avLst/>
          </a:prstGeom>
        </p:spPr>
      </p:pic>
      <p:cxnSp>
        <p:nvCxnSpPr>
          <p:cNvPr id="32" name="Straight Connector 31">
            <a:extLst>
              <a:ext uri="{FF2B5EF4-FFF2-40B4-BE49-F238E27FC236}">
                <a16:creationId xmlns:a16="http://schemas.microsoft.com/office/drawing/2014/main" id="{3F1F0F90-055B-64FC-54CC-7B4BB3A56342}"/>
              </a:ext>
            </a:extLst>
          </p:cNvPr>
          <p:cNvCxnSpPr>
            <a:cxnSpLocks/>
          </p:cNvCxnSpPr>
          <p:nvPr userDrawn="1"/>
        </p:nvCxnSpPr>
        <p:spPr>
          <a:xfrm>
            <a:off x="-1" y="1573118"/>
            <a:ext cx="12198425"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21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1" name="Content Placeholder 4" descr="A picture containing screenshot, aqua, turquoise, blue&#10;&#10;Description automatically generated">
            <a:extLst>
              <a:ext uri="{FF2B5EF4-FFF2-40B4-BE49-F238E27FC236}">
                <a16:creationId xmlns:a16="http://schemas.microsoft.com/office/drawing/2014/main" id="{8DA86BC3-B182-44C0-5916-15426D6C476E}"/>
              </a:ext>
            </a:extLst>
          </p:cNvPr>
          <p:cNvPicPr>
            <a:picLocks noChangeAspect="1"/>
          </p:cNvPicPr>
          <p:nvPr userDrawn="1"/>
        </p:nvPicPr>
        <p:blipFill>
          <a:blip r:embed="rId2"/>
          <a:stretch>
            <a:fillRect/>
          </a:stretch>
        </p:blipFill>
        <p:spPr>
          <a:xfrm>
            <a:off x="18455" y="0"/>
            <a:ext cx="12192001" cy="6858000"/>
          </a:xfrm>
          <a:prstGeom prst="rect">
            <a:avLst/>
          </a:prstGeom>
        </p:spPr>
      </p:pic>
      <p:cxnSp>
        <p:nvCxnSpPr>
          <p:cNvPr id="25" name="Straight Connector 24">
            <a:extLst>
              <a:ext uri="{FF2B5EF4-FFF2-40B4-BE49-F238E27FC236}">
                <a16:creationId xmlns:a16="http://schemas.microsoft.com/office/drawing/2014/main" id="{86FC62DC-6FFF-FBEB-8AF3-C086815C8DFA}"/>
              </a:ext>
            </a:extLst>
          </p:cNvPr>
          <p:cNvCxnSpPr/>
          <p:nvPr userDrawn="1"/>
        </p:nvCxnSpPr>
        <p:spPr>
          <a:xfrm>
            <a:off x="-1" y="304800"/>
            <a:ext cx="12192001"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1801EA-24EB-652C-225A-50D313101FBD}"/>
              </a:ext>
            </a:extLst>
          </p:cNvPr>
          <p:cNvSpPr>
            <a:spLocks noGrp="1"/>
          </p:cNvSpPr>
          <p:nvPr>
            <p:ph type="title"/>
          </p:nvPr>
        </p:nvSpPr>
        <p:spPr>
          <a:xfrm>
            <a:off x="344060" y="365125"/>
            <a:ext cx="11503881" cy="1325563"/>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C15973C-4BE7-7C46-11A5-47FD5F22F27F}"/>
              </a:ext>
            </a:extLst>
          </p:cNvPr>
          <p:cNvSpPr>
            <a:spLocks noGrp="1"/>
          </p:cNvSpPr>
          <p:nvPr>
            <p:ph idx="1"/>
          </p:nvPr>
        </p:nvSpPr>
        <p:spPr>
          <a:xfrm>
            <a:off x="344059" y="1825625"/>
            <a:ext cx="11503881" cy="4351338"/>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vl2pPr>
              <a:defRPr>
                <a:solidFill>
                  <a:srgbClr val="245795"/>
                </a:solidFill>
                <a:latin typeface="Roboto" panose="02000000000000000000" pitchFamily="2" charset="0"/>
                <a:ea typeface="Roboto" panose="02000000000000000000" pitchFamily="2" charset="0"/>
                <a:cs typeface="Roboto" panose="02000000000000000000" pitchFamily="2" charset="0"/>
              </a:defRPr>
            </a:lvl2pPr>
            <a:lvl3pPr>
              <a:defRPr>
                <a:solidFill>
                  <a:srgbClr val="245795"/>
                </a:solidFill>
                <a:latin typeface="Roboto" panose="02000000000000000000" pitchFamily="2" charset="0"/>
                <a:ea typeface="Roboto" panose="02000000000000000000" pitchFamily="2" charset="0"/>
                <a:cs typeface="Roboto" panose="02000000000000000000" pitchFamily="2" charset="0"/>
              </a:defRPr>
            </a:lvl3pPr>
            <a:lvl4pPr>
              <a:defRPr>
                <a:solidFill>
                  <a:srgbClr val="245795"/>
                </a:solidFill>
                <a:latin typeface="Roboto" panose="02000000000000000000" pitchFamily="2" charset="0"/>
                <a:ea typeface="Roboto" panose="02000000000000000000" pitchFamily="2" charset="0"/>
                <a:cs typeface="Roboto" panose="02000000000000000000" pitchFamily="2" charset="0"/>
              </a:defRPr>
            </a:lvl4pPr>
            <a:lvl5pPr>
              <a:defRPr>
                <a:solidFill>
                  <a:srgbClr val="24579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 name="Picture 29">
            <a:extLst>
              <a:ext uri="{FF2B5EF4-FFF2-40B4-BE49-F238E27FC236}">
                <a16:creationId xmlns:a16="http://schemas.microsoft.com/office/drawing/2014/main" id="{B1D6FE95-CD72-F257-B8B1-F3FB3B9823A6}"/>
              </a:ext>
            </a:extLst>
          </p:cNvPr>
          <p:cNvPicPr>
            <a:picLocks noChangeAspect="1"/>
          </p:cNvPicPr>
          <p:nvPr userDrawn="1"/>
        </p:nvPicPr>
        <p:blipFill>
          <a:blip r:embed="rId3"/>
          <a:stretch>
            <a:fillRect/>
          </a:stretch>
        </p:blipFill>
        <p:spPr>
          <a:xfrm>
            <a:off x="276639" y="6333128"/>
            <a:ext cx="4715985" cy="434477"/>
          </a:xfrm>
          <a:prstGeom prst="rect">
            <a:avLst/>
          </a:prstGeom>
        </p:spPr>
      </p:pic>
    </p:spTree>
    <p:extLst>
      <p:ext uri="{BB962C8B-B14F-4D97-AF65-F5344CB8AC3E}">
        <p14:creationId xmlns:p14="http://schemas.microsoft.com/office/powerpoint/2010/main" val="106761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21" name="Content Placeholder 4" descr="A picture containing screenshot, aqua, turquoise, blue&#10;&#10;Description automatically generated">
            <a:extLst>
              <a:ext uri="{FF2B5EF4-FFF2-40B4-BE49-F238E27FC236}">
                <a16:creationId xmlns:a16="http://schemas.microsoft.com/office/drawing/2014/main" id="{8DA86BC3-B182-44C0-5916-15426D6C476E}"/>
              </a:ext>
            </a:extLst>
          </p:cNvPr>
          <p:cNvPicPr>
            <a:picLocks noChangeAspect="1"/>
          </p:cNvPicPr>
          <p:nvPr userDrawn="1"/>
        </p:nvPicPr>
        <p:blipFill>
          <a:blip r:embed="rId2"/>
          <a:stretch>
            <a:fillRect/>
          </a:stretch>
        </p:blipFill>
        <p:spPr>
          <a:xfrm>
            <a:off x="18455" y="0"/>
            <a:ext cx="12192001" cy="6858000"/>
          </a:xfrm>
          <a:prstGeom prst="rect">
            <a:avLst/>
          </a:prstGeom>
        </p:spPr>
      </p:pic>
      <p:cxnSp>
        <p:nvCxnSpPr>
          <p:cNvPr id="25" name="Straight Connector 24">
            <a:extLst>
              <a:ext uri="{FF2B5EF4-FFF2-40B4-BE49-F238E27FC236}">
                <a16:creationId xmlns:a16="http://schemas.microsoft.com/office/drawing/2014/main" id="{86FC62DC-6FFF-FBEB-8AF3-C086815C8DFA}"/>
              </a:ext>
            </a:extLst>
          </p:cNvPr>
          <p:cNvCxnSpPr/>
          <p:nvPr userDrawn="1"/>
        </p:nvCxnSpPr>
        <p:spPr>
          <a:xfrm>
            <a:off x="-1" y="304800"/>
            <a:ext cx="12192001"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1801EA-24EB-652C-225A-50D313101FBD}"/>
              </a:ext>
            </a:extLst>
          </p:cNvPr>
          <p:cNvSpPr>
            <a:spLocks noGrp="1"/>
          </p:cNvSpPr>
          <p:nvPr>
            <p:ph type="title"/>
          </p:nvPr>
        </p:nvSpPr>
        <p:spPr>
          <a:xfrm>
            <a:off x="344060" y="365125"/>
            <a:ext cx="11503881" cy="1325563"/>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C15973C-4BE7-7C46-11A5-47FD5F22F27F}"/>
              </a:ext>
            </a:extLst>
          </p:cNvPr>
          <p:cNvSpPr>
            <a:spLocks noGrp="1"/>
          </p:cNvSpPr>
          <p:nvPr>
            <p:ph idx="1"/>
          </p:nvPr>
        </p:nvSpPr>
        <p:spPr>
          <a:xfrm>
            <a:off x="344059" y="1825625"/>
            <a:ext cx="11503881" cy="4351338"/>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vl2pPr>
              <a:defRPr>
                <a:solidFill>
                  <a:srgbClr val="245795"/>
                </a:solidFill>
                <a:latin typeface="Roboto" panose="02000000000000000000" pitchFamily="2" charset="0"/>
                <a:ea typeface="Roboto" panose="02000000000000000000" pitchFamily="2" charset="0"/>
                <a:cs typeface="Roboto" panose="02000000000000000000" pitchFamily="2" charset="0"/>
              </a:defRPr>
            </a:lvl2pPr>
            <a:lvl3pPr>
              <a:defRPr>
                <a:solidFill>
                  <a:srgbClr val="245795"/>
                </a:solidFill>
                <a:latin typeface="Roboto" panose="02000000000000000000" pitchFamily="2" charset="0"/>
                <a:ea typeface="Roboto" panose="02000000000000000000" pitchFamily="2" charset="0"/>
                <a:cs typeface="Roboto" panose="02000000000000000000" pitchFamily="2" charset="0"/>
              </a:defRPr>
            </a:lvl3pPr>
            <a:lvl4pPr>
              <a:defRPr>
                <a:solidFill>
                  <a:srgbClr val="245795"/>
                </a:solidFill>
                <a:latin typeface="Roboto" panose="02000000000000000000" pitchFamily="2" charset="0"/>
                <a:ea typeface="Roboto" panose="02000000000000000000" pitchFamily="2" charset="0"/>
                <a:cs typeface="Roboto" panose="02000000000000000000" pitchFamily="2" charset="0"/>
              </a:defRPr>
            </a:lvl4pPr>
            <a:lvl5pPr>
              <a:defRPr>
                <a:solidFill>
                  <a:srgbClr val="24579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 name="Picture 29">
            <a:extLst>
              <a:ext uri="{FF2B5EF4-FFF2-40B4-BE49-F238E27FC236}">
                <a16:creationId xmlns:a16="http://schemas.microsoft.com/office/drawing/2014/main" id="{B1D6FE95-CD72-F257-B8B1-F3FB3B9823A6}"/>
              </a:ext>
            </a:extLst>
          </p:cNvPr>
          <p:cNvPicPr>
            <a:picLocks noChangeAspect="1"/>
          </p:cNvPicPr>
          <p:nvPr userDrawn="1"/>
        </p:nvPicPr>
        <p:blipFill>
          <a:blip r:embed="rId3"/>
          <a:stretch>
            <a:fillRect/>
          </a:stretch>
        </p:blipFill>
        <p:spPr>
          <a:xfrm>
            <a:off x="276639" y="6333128"/>
            <a:ext cx="4715985" cy="434477"/>
          </a:xfrm>
          <a:prstGeom prst="rect">
            <a:avLst/>
          </a:prstGeom>
        </p:spPr>
      </p:pic>
      <p:sp>
        <p:nvSpPr>
          <p:cNvPr id="31" name="TextBox 30">
            <a:extLst>
              <a:ext uri="{FF2B5EF4-FFF2-40B4-BE49-F238E27FC236}">
                <a16:creationId xmlns:a16="http://schemas.microsoft.com/office/drawing/2014/main" id="{FD227AC4-4F5F-B040-A924-BD104A4EBBDA}"/>
              </a:ext>
            </a:extLst>
          </p:cNvPr>
          <p:cNvSpPr txBox="1"/>
          <p:nvPr userDrawn="1"/>
        </p:nvSpPr>
        <p:spPr>
          <a:xfrm>
            <a:off x="5951441" y="6365700"/>
            <a:ext cx="5963920" cy="369332"/>
          </a:xfrm>
          <a:prstGeom prst="rect">
            <a:avLst/>
          </a:prstGeom>
          <a:solidFill>
            <a:srgbClr val="245795"/>
          </a:solidFill>
        </p:spPr>
        <p:txBody>
          <a:bodyPr wrap="square">
            <a:spAutoFit/>
          </a:bodyPr>
          <a:lstStyle/>
          <a:p>
            <a:pPr algn="ctr"/>
            <a:r>
              <a:rPr lang="en-US" b="1">
                <a:solidFill>
                  <a:srgbClr val="B6EAF6"/>
                </a:solidFill>
                <a:latin typeface="Roboto" panose="02000000000000000000" pitchFamily="2" charset="0"/>
                <a:ea typeface="Roboto" panose="02000000000000000000" pitchFamily="2" charset="0"/>
              </a:rPr>
              <a:t>Training Grantees Meeting, June 15-16, 2023</a:t>
            </a:r>
            <a:endParaRPr lang="en-US"/>
          </a:p>
        </p:txBody>
      </p:sp>
    </p:spTree>
    <p:extLst>
      <p:ext uri="{BB962C8B-B14F-4D97-AF65-F5344CB8AC3E}">
        <p14:creationId xmlns:p14="http://schemas.microsoft.com/office/powerpoint/2010/main" val="257419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1" name="Content Placeholder 4" descr="A picture containing screenshot, aqua, turquoise, blue&#10;&#10;Description automatically generated">
            <a:extLst>
              <a:ext uri="{FF2B5EF4-FFF2-40B4-BE49-F238E27FC236}">
                <a16:creationId xmlns:a16="http://schemas.microsoft.com/office/drawing/2014/main" id="{8DA86BC3-B182-44C0-5916-15426D6C476E}"/>
              </a:ext>
            </a:extLst>
          </p:cNvPr>
          <p:cNvPicPr>
            <a:picLocks noChangeAspect="1"/>
          </p:cNvPicPr>
          <p:nvPr userDrawn="1"/>
        </p:nvPicPr>
        <p:blipFill>
          <a:blip r:embed="rId2"/>
          <a:stretch>
            <a:fillRect/>
          </a:stretch>
        </p:blipFill>
        <p:spPr>
          <a:xfrm>
            <a:off x="18455" y="0"/>
            <a:ext cx="12192001" cy="6858000"/>
          </a:xfrm>
          <a:prstGeom prst="rect">
            <a:avLst/>
          </a:prstGeom>
        </p:spPr>
      </p:pic>
      <p:cxnSp>
        <p:nvCxnSpPr>
          <p:cNvPr id="23" name="Straight Connector 22">
            <a:extLst>
              <a:ext uri="{FF2B5EF4-FFF2-40B4-BE49-F238E27FC236}">
                <a16:creationId xmlns:a16="http://schemas.microsoft.com/office/drawing/2014/main" id="{D98589C6-99C8-ECCA-9136-014C6B20A6E9}"/>
              </a:ext>
            </a:extLst>
          </p:cNvPr>
          <p:cNvCxnSpPr>
            <a:cxnSpLocks/>
          </p:cNvCxnSpPr>
          <p:nvPr userDrawn="1"/>
        </p:nvCxnSpPr>
        <p:spPr>
          <a:xfrm>
            <a:off x="-1" y="6252750"/>
            <a:ext cx="12198425"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6FC62DC-6FFF-FBEB-8AF3-C086815C8DFA}"/>
              </a:ext>
            </a:extLst>
          </p:cNvPr>
          <p:cNvCxnSpPr/>
          <p:nvPr userDrawn="1"/>
        </p:nvCxnSpPr>
        <p:spPr>
          <a:xfrm>
            <a:off x="-1" y="304800"/>
            <a:ext cx="12192001"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1801EA-24EB-652C-225A-50D313101FBD}"/>
              </a:ext>
            </a:extLst>
          </p:cNvPr>
          <p:cNvSpPr>
            <a:spLocks noGrp="1"/>
          </p:cNvSpPr>
          <p:nvPr>
            <p:ph type="title"/>
          </p:nvPr>
        </p:nvSpPr>
        <p:spPr>
          <a:xfrm>
            <a:off x="344060" y="365125"/>
            <a:ext cx="11503881" cy="1325563"/>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C15973C-4BE7-7C46-11A5-47FD5F22F27F}"/>
              </a:ext>
            </a:extLst>
          </p:cNvPr>
          <p:cNvSpPr>
            <a:spLocks noGrp="1"/>
          </p:cNvSpPr>
          <p:nvPr>
            <p:ph idx="1"/>
          </p:nvPr>
        </p:nvSpPr>
        <p:spPr>
          <a:xfrm>
            <a:off x="344059" y="1825625"/>
            <a:ext cx="11503881" cy="4351338"/>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vl2pPr>
              <a:defRPr>
                <a:solidFill>
                  <a:srgbClr val="245795"/>
                </a:solidFill>
                <a:latin typeface="Roboto" panose="02000000000000000000" pitchFamily="2" charset="0"/>
                <a:ea typeface="Roboto" panose="02000000000000000000" pitchFamily="2" charset="0"/>
                <a:cs typeface="Roboto" panose="02000000000000000000" pitchFamily="2" charset="0"/>
              </a:defRPr>
            </a:lvl2pPr>
            <a:lvl3pPr>
              <a:defRPr>
                <a:solidFill>
                  <a:srgbClr val="245795"/>
                </a:solidFill>
                <a:latin typeface="Roboto" panose="02000000000000000000" pitchFamily="2" charset="0"/>
                <a:ea typeface="Roboto" panose="02000000000000000000" pitchFamily="2" charset="0"/>
                <a:cs typeface="Roboto" panose="02000000000000000000" pitchFamily="2" charset="0"/>
              </a:defRPr>
            </a:lvl3pPr>
            <a:lvl4pPr>
              <a:defRPr>
                <a:solidFill>
                  <a:srgbClr val="245795"/>
                </a:solidFill>
                <a:latin typeface="Roboto" panose="02000000000000000000" pitchFamily="2" charset="0"/>
                <a:ea typeface="Roboto" panose="02000000000000000000" pitchFamily="2" charset="0"/>
                <a:cs typeface="Roboto" panose="02000000000000000000" pitchFamily="2" charset="0"/>
              </a:defRPr>
            </a:lvl4pPr>
            <a:lvl5pPr>
              <a:defRPr>
                <a:solidFill>
                  <a:srgbClr val="24579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 name="Picture 29">
            <a:extLst>
              <a:ext uri="{FF2B5EF4-FFF2-40B4-BE49-F238E27FC236}">
                <a16:creationId xmlns:a16="http://schemas.microsoft.com/office/drawing/2014/main" id="{B1D6FE95-CD72-F257-B8B1-F3FB3B9823A6}"/>
              </a:ext>
            </a:extLst>
          </p:cNvPr>
          <p:cNvPicPr>
            <a:picLocks noChangeAspect="1"/>
          </p:cNvPicPr>
          <p:nvPr userDrawn="1"/>
        </p:nvPicPr>
        <p:blipFill>
          <a:blip r:embed="rId3"/>
          <a:stretch>
            <a:fillRect/>
          </a:stretch>
        </p:blipFill>
        <p:spPr>
          <a:xfrm>
            <a:off x="276639" y="6333128"/>
            <a:ext cx="4715985" cy="434477"/>
          </a:xfrm>
          <a:prstGeom prst="rect">
            <a:avLst/>
          </a:prstGeom>
        </p:spPr>
      </p:pic>
      <p:sp>
        <p:nvSpPr>
          <p:cNvPr id="31" name="TextBox 30">
            <a:extLst>
              <a:ext uri="{FF2B5EF4-FFF2-40B4-BE49-F238E27FC236}">
                <a16:creationId xmlns:a16="http://schemas.microsoft.com/office/drawing/2014/main" id="{FD227AC4-4F5F-B040-A924-BD104A4EBBDA}"/>
              </a:ext>
            </a:extLst>
          </p:cNvPr>
          <p:cNvSpPr txBox="1"/>
          <p:nvPr userDrawn="1"/>
        </p:nvSpPr>
        <p:spPr>
          <a:xfrm>
            <a:off x="5951441" y="6365700"/>
            <a:ext cx="5963920" cy="369332"/>
          </a:xfrm>
          <a:prstGeom prst="rect">
            <a:avLst/>
          </a:prstGeom>
          <a:solidFill>
            <a:srgbClr val="245795"/>
          </a:solidFill>
        </p:spPr>
        <p:txBody>
          <a:bodyPr wrap="square">
            <a:spAutoFit/>
          </a:bodyPr>
          <a:lstStyle/>
          <a:p>
            <a:pPr algn="ctr"/>
            <a:r>
              <a:rPr lang="en-US" b="1">
                <a:solidFill>
                  <a:srgbClr val="B6EAF6"/>
                </a:solidFill>
                <a:latin typeface="Roboto" panose="02000000000000000000" pitchFamily="2" charset="0"/>
                <a:ea typeface="Roboto" panose="02000000000000000000" pitchFamily="2" charset="0"/>
              </a:rPr>
              <a:t>Training Grantees Meeting, June 15-16, 2023</a:t>
            </a:r>
            <a:endParaRPr lang="en-US"/>
          </a:p>
        </p:txBody>
      </p:sp>
    </p:spTree>
    <p:extLst>
      <p:ext uri="{BB962C8B-B14F-4D97-AF65-F5344CB8AC3E}">
        <p14:creationId xmlns:p14="http://schemas.microsoft.com/office/powerpoint/2010/main" val="268389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21" name="Content Placeholder 4" descr="A picture containing screenshot, aqua, turquoise, blue&#10;&#10;Description automatically generated">
            <a:extLst>
              <a:ext uri="{FF2B5EF4-FFF2-40B4-BE49-F238E27FC236}">
                <a16:creationId xmlns:a16="http://schemas.microsoft.com/office/drawing/2014/main" id="{8DA86BC3-B182-44C0-5916-15426D6C476E}"/>
              </a:ext>
            </a:extLst>
          </p:cNvPr>
          <p:cNvPicPr>
            <a:picLocks noChangeAspect="1"/>
          </p:cNvPicPr>
          <p:nvPr userDrawn="1"/>
        </p:nvPicPr>
        <p:blipFill>
          <a:blip r:embed="rId2"/>
          <a:stretch>
            <a:fillRect/>
          </a:stretch>
        </p:blipFill>
        <p:spPr>
          <a:xfrm>
            <a:off x="18455" y="0"/>
            <a:ext cx="12192001" cy="6858000"/>
          </a:xfrm>
          <a:prstGeom prst="rect">
            <a:avLst/>
          </a:prstGeom>
        </p:spPr>
      </p:pic>
      <p:cxnSp>
        <p:nvCxnSpPr>
          <p:cNvPr id="25" name="Straight Connector 24">
            <a:extLst>
              <a:ext uri="{FF2B5EF4-FFF2-40B4-BE49-F238E27FC236}">
                <a16:creationId xmlns:a16="http://schemas.microsoft.com/office/drawing/2014/main" id="{86FC62DC-6FFF-FBEB-8AF3-C086815C8DFA}"/>
              </a:ext>
            </a:extLst>
          </p:cNvPr>
          <p:cNvCxnSpPr/>
          <p:nvPr userDrawn="1"/>
        </p:nvCxnSpPr>
        <p:spPr>
          <a:xfrm>
            <a:off x="-1" y="304800"/>
            <a:ext cx="12192001"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1801EA-24EB-652C-225A-50D313101FBD}"/>
              </a:ext>
            </a:extLst>
          </p:cNvPr>
          <p:cNvSpPr>
            <a:spLocks noGrp="1"/>
          </p:cNvSpPr>
          <p:nvPr>
            <p:ph type="title"/>
          </p:nvPr>
        </p:nvSpPr>
        <p:spPr>
          <a:xfrm>
            <a:off x="344060" y="365125"/>
            <a:ext cx="11503881" cy="1325563"/>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C15973C-4BE7-7C46-11A5-47FD5F22F27F}"/>
              </a:ext>
            </a:extLst>
          </p:cNvPr>
          <p:cNvSpPr>
            <a:spLocks noGrp="1"/>
          </p:cNvSpPr>
          <p:nvPr>
            <p:ph idx="1"/>
          </p:nvPr>
        </p:nvSpPr>
        <p:spPr>
          <a:xfrm>
            <a:off x="344059" y="1825625"/>
            <a:ext cx="11503881" cy="4351338"/>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vl2pPr>
              <a:defRPr>
                <a:solidFill>
                  <a:srgbClr val="245795"/>
                </a:solidFill>
                <a:latin typeface="Roboto" panose="02000000000000000000" pitchFamily="2" charset="0"/>
                <a:ea typeface="Roboto" panose="02000000000000000000" pitchFamily="2" charset="0"/>
                <a:cs typeface="Roboto" panose="02000000000000000000" pitchFamily="2" charset="0"/>
              </a:defRPr>
            </a:lvl2pPr>
            <a:lvl3pPr>
              <a:defRPr>
                <a:solidFill>
                  <a:srgbClr val="245795"/>
                </a:solidFill>
                <a:latin typeface="Roboto" panose="02000000000000000000" pitchFamily="2" charset="0"/>
                <a:ea typeface="Roboto" panose="02000000000000000000" pitchFamily="2" charset="0"/>
                <a:cs typeface="Roboto" panose="02000000000000000000" pitchFamily="2" charset="0"/>
              </a:defRPr>
            </a:lvl3pPr>
            <a:lvl4pPr>
              <a:defRPr>
                <a:solidFill>
                  <a:srgbClr val="245795"/>
                </a:solidFill>
                <a:latin typeface="Roboto" panose="02000000000000000000" pitchFamily="2" charset="0"/>
                <a:ea typeface="Roboto" panose="02000000000000000000" pitchFamily="2" charset="0"/>
                <a:cs typeface="Roboto" panose="02000000000000000000" pitchFamily="2" charset="0"/>
              </a:defRPr>
            </a:lvl4pPr>
            <a:lvl5pPr>
              <a:defRPr>
                <a:solidFill>
                  <a:srgbClr val="245795"/>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 name="Picture 29">
            <a:extLst>
              <a:ext uri="{FF2B5EF4-FFF2-40B4-BE49-F238E27FC236}">
                <a16:creationId xmlns:a16="http://schemas.microsoft.com/office/drawing/2014/main" id="{B1D6FE95-CD72-F257-B8B1-F3FB3B9823A6}"/>
              </a:ext>
            </a:extLst>
          </p:cNvPr>
          <p:cNvPicPr>
            <a:picLocks noChangeAspect="1"/>
          </p:cNvPicPr>
          <p:nvPr userDrawn="1"/>
        </p:nvPicPr>
        <p:blipFill>
          <a:blip r:embed="rId3"/>
          <a:stretch>
            <a:fillRect/>
          </a:stretch>
        </p:blipFill>
        <p:spPr>
          <a:xfrm>
            <a:off x="276639" y="6333128"/>
            <a:ext cx="4715985" cy="434477"/>
          </a:xfrm>
          <a:prstGeom prst="rect">
            <a:avLst/>
          </a:prstGeom>
        </p:spPr>
      </p:pic>
      <p:sp>
        <p:nvSpPr>
          <p:cNvPr id="31" name="TextBox 30">
            <a:extLst>
              <a:ext uri="{FF2B5EF4-FFF2-40B4-BE49-F238E27FC236}">
                <a16:creationId xmlns:a16="http://schemas.microsoft.com/office/drawing/2014/main" id="{FD227AC4-4F5F-B040-A924-BD104A4EBBDA}"/>
              </a:ext>
            </a:extLst>
          </p:cNvPr>
          <p:cNvSpPr txBox="1"/>
          <p:nvPr userDrawn="1"/>
        </p:nvSpPr>
        <p:spPr>
          <a:xfrm>
            <a:off x="5951441" y="6365700"/>
            <a:ext cx="5963920" cy="369332"/>
          </a:xfrm>
          <a:prstGeom prst="rect">
            <a:avLst/>
          </a:prstGeom>
          <a:solidFill>
            <a:srgbClr val="245795"/>
          </a:solidFill>
        </p:spPr>
        <p:txBody>
          <a:bodyPr wrap="square">
            <a:spAutoFit/>
          </a:bodyPr>
          <a:lstStyle/>
          <a:p>
            <a:pPr algn="ctr"/>
            <a:r>
              <a:rPr lang="en-US" b="1">
                <a:solidFill>
                  <a:srgbClr val="B6EAF6"/>
                </a:solidFill>
                <a:latin typeface="Roboto" panose="02000000000000000000" pitchFamily="2" charset="0"/>
                <a:ea typeface="Roboto" panose="02000000000000000000" pitchFamily="2" charset="0"/>
              </a:rPr>
              <a:t>Training Grantees Meeting, June 15-16, 2023</a:t>
            </a:r>
            <a:endParaRPr lang="en-US"/>
          </a:p>
        </p:txBody>
      </p:sp>
      <p:cxnSp>
        <p:nvCxnSpPr>
          <p:cNvPr id="32" name="Straight Connector 31">
            <a:extLst>
              <a:ext uri="{FF2B5EF4-FFF2-40B4-BE49-F238E27FC236}">
                <a16:creationId xmlns:a16="http://schemas.microsoft.com/office/drawing/2014/main" id="{3F1F0F90-055B-64FC-54CC-7B4BB3A56342}"/>
              </a:ext>
            </a:extLst>
          </p:cNvPr>
          <p:cNvCxnSpPr>
            <a:cxnSpLocks/>
          </p:cNvCxnSpPr>
          <p:nvPr userDrawn="1"/>
        </p:nvCxnSpPr>
        <p:spPr>
          <a:xfrm>
            <a:off x="-1" y="1573118"/>
            <a:ext cx="12198425"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75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Content Placeholder 4" descr="A picture containing screenshot, aqua, turquoise, blue&#10;&#10;Description automatically generated">
            <a:extLst>
              <a:ext uri="{FF2B5EF4-FFF2-40B4-BE49-F238E27FC236}">
                <a16:creationId xmlns:a16="http://schemas.microsoft.com/office/drawing/2014/main" id="{686EDF27-B447-281C-1E94-BA7A2FB15E09}"/>
              </a:ext>
            </a:extLst>
          </p:cNvPr>
          <p:cNvPicPr>
            <a:picLocks noChangeAspect="1"/>
          </p:cNvPicPr>
          <p:nvPr userDrawn="1"/>
        </p:nvPicPr>
        <p:blipFill>
          <a:blip r:embed="rId2"/>
          <a:stretch>
            <a:fillRect/>
          </a:stretch>
        </p:blipFill>
        <p:spPr>
          <a:xfrm>
            <a:off x="18455" y="0"/>
            <a:ext cx="12192001" cy="6858000"/>
          </a:xfrm>
          <a:prstGeom prst="rect">
            <a:avLst/>
          </a:prstGeom>
        </p:spPr>
      </p:pic>
      <p:cxnSp>
        <p:nvCxnSpPr>
          <p:cNvPr id="7" name="Straight Connector 6">
            <a:extLst>
              <a:ext uri="{FF2B5EF4-FFF2-40B4-BE49-F238E27FC236}">
                <a16:creationId xmlns:a16="http://schemas.microsoft.com/office/drawing/2014/main" id="{B0B4C9C1-8B60-D329-CE84-1428A327D789}"/>
              </a:ext>
            </a:extLst>
          </p:cNvPr>
          <p:cNvCxnSpPr>
            <a:cxnSpLocks/>
          </p:cNvCxnSpPr>
          <p:nvPr userDrawn="1"/>
        </p:nvCxnSpPr>
        <p:spPr>
          <a:xfrm>
            <a:off x="-1" y="6252750"/>
            <a:ext cx="12198425"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BA6B94-D98C-6690-A7C0-65A11A9BCC94}"/>
              </a:ext>
            </a:extLst>
          </p:cNvPr>
          <p:cNvCxnSpPr/>
          <p:nvPr userDrawn="1"/>
        </p:nvCxnSpPr>
        <p:spPr>
          <a:xfrm>
            <a:off x="-1" y="304800"/>
            <a:ext cx="12192001"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B4EBF51-2581-1FB8-7F27-8CA2911FBF65}"/>
              </a:ext>
            </a:extLst>
          </p:cNvPr>
          <p:cNvPicPr>
            <a:picLocks noChangeAspect="1"/>
          </p:cNvPicPr>
          <p:nvPr userDrawn="1"/>
        </p:nvPicPr>
        <p:blipFill>
          <a:blip r:embed="rId3"/>
          <a:stretch>
            <a:fillRect/>
          </a:stretch>
        </p:blipFill>
        <p:spPr>
          <a:xfrm>
            <a:off x="276639" y="6333128"/>
            <a:ext cx="4715985" cy="434477"/>
          </a:xfrm>
          <a:prstGeom prst="rect">
            <a:avLst/>
          </a:prstGeom>
        </p:spPr>
      </p:pic>
      <p:sp>
        <p:nvSpPr>
          <p:cNvPr id="10" name="TextBox 9">
            <a:extLst>
              <a:ext uri="{FF2B5EF4-FFF2-40B4-BE49-F238E27FC236}">
                <a16:creationId xmlns:a16="http://schemas.microsoft.com/office/drawing/2014/main" id="{C6CFFA3D-C60A-1D9B-7981-C5214F7F86C2}"/>
              </a:ext>
            </a:extLst>
          </p:cNvPr>
          <p:cNvSpPr txBox="1"/>
          <p:nvPr userDrawn="1"/>
        </p:nvSpPr>
        <p:spPr>
          <a:xfrm>
            <a:off x="5951441" y="6365700"/>
            <a:ext cx="5963920" cy="369332"/>
          </a:xfrm>
          <a:prstGeom prst="rect">
            <a:avLst/>
          </a:prstGeom>
          <a:solidFill>
            <a:srgbClr val="245795"/>
          </a:solidFill>
        </p:spPr>
        <p:txBody>
          <a:bodyPr wrap="square">
            <a:spAutoFit/>
          </a:bodyPr>
          <a:lstStyle/>
          <a:p>
            <a:pPr algn="ctr"/>
            <a:r>
              <a:rPr lang="en-US" b="1">
                <a:solidFill>
                  <a:srgbClr val="B6EAF6"/>
                </a:solidFill>
                <a:latin typeface="Roboto" panose="02000000000000000000" pitchFamily="2" charset="0"/>
                <a:ea typeface="Roboto" panose="02000000000000000000" pitchFamily="2" charset="0"/>
              </a:rPr>
              <a:t>Training Grantees Meeting, June 15-16, 2023</a:t>
            </a:r>
            <a:endParaRPr lang="en-US"/>
          </a:p>
        </p:txBody>
      </p:sp>
      <p:sp>
        <p:nvSpPr>
          <p:cNvPr id="11" name="Title 1">
            <a:extLst>
              <a:ext uri="{FF2B5EF4-FFF2-40B4-BE49-F238E27FC236}">
                <a16:creationId xmlns:a16="http://schemas.microsoft.com/office/drawing/2014/main" id="{6BA82341-B1B1-8552-0961-A0BA98A4A142}"/>
              </a:ext>
            </a:extLst>
          </p:cNvPr>
          <p:cNvSpPr>
            <a:spLocks noGrp="1"/>
          </p:cNvSpPr>
          <p:nvPr>
            <p:ph type="title"/>
          </p:nvPr>
        </p:nvSpPr>
        <p:spPr>
          <a:xfrm>
            <a:off x="344060" y="365125"/>
            <a:ext cx="11503881" cy="1325563"/>
          </a:xfrm>
        </p:spPr>
        <p:txBody>
          <a:bodyPr/>
          <a:lstStyle>
            <a:lvl1pPr>
              <a:defRPr>
                <a:solidFill>
                  <a:srgbClr val="24579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30C007F3-8B9B-399C-A10B-990978FB6A2D}"/>
              </a:ext>
            </a:extLst>
          </p:cNvPr>
          <p:cNvCxnSpPr>
            <a:cxnSpLocks/>
          </p:cNvCxnSpPr>
          <p:nvPr userDrawn="1"/>
        </p:nvCxnSpPr>
        <p:spPr>
          <a:xfrm>
            <a:off x="-1" y="1573118"/>
            <a:ext cx="12198425" cy="0"/>
          </a:xfrm>
          <a:prstGeom prst="line">
            <a:avLst/>
          </a:prstGeom>
          <a:ln w="25400">
            <a:solidFill>
              <a:srgbClr val="2457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18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EE6BBE-B783-8918-355C-EE4A59B54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F60AAF-7DBA-2605-56A9-6303E1A36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4EF97-B61D-5907-F6D9-BC2540D993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A1DAC-A867-E142-ADC6-D51A91B159DC}" type="datetimeFigureOut">
              <a:rPr lang="en-US" smtClean="0"/>
              <a:t>11/14/2023</a:t>
            </a:fld>
            <a:endParaRPr lang="en-US"/>
          </a:p>
        </p:txBody>
      </p:sp>
      <p:sp>
        <p:nvSpPr>
          <p:cNvPr id="5" name="Footer Placeholder 4">
            <a:extLst>
              <a:ext uri="{FF2B5EF4-FFF2-40B4-BE49-F238E27FC236}">
                <a16:creationId xmlns:a16="http://schemas.microsoft.com/office/drawing/2014/main" id="{F7E4CD17-4955-1DFE-61AE-882AC5F796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8412F0-BA41-3DC0-3DFC-1D7F16E38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90ACB-1C48-2649-8EBA-DB276E283A39}" type="slidenum">
              <a:rPr lang="en-US" smtClean="0"/>
              <a:t>‹#›</a:t>
            </a:fld>
            <a:endParaRPr lang="en-US"/>
          </a:p>
        </p:txBody>
      </p:sp>
    </p:spTree>
    <p:extLst>
      <p:ext uri="{BB962C8B-B14F-4D97-AF65-F5344CB8AC3E}">
        <p14:creationId xmlns:p14="http://schemas.microsoft.com/office/powerpoint/2010/main" val="2861887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61" r:id="rId5"/>
    <p:sldLayoutId id="2147483660" r:id="rId6"/>
    <p:sldLayoutId id="2147483658" r:id="rId7"/>
    <p:sldLayoutId id="2147483659" r:id="rId8"/>
    <p:sldLayoutId id="2147483654" r:id="rId9"/>
    <p:sldLayoutId id="2147483651" r:id="rId10"/>
    <p:sldLayoutId id="2147483652" r:id="rId11"/>
    <p:sldLayoutId id="2147483653" r:id="rId12"/>
    <p:sldLayoutId id="2147483655" r:id="rId13"/>
    <p:sldLayoutId id="2147483656" r:id="rId14"/>
    <p:sldLayoutId id="2147483657"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bib.nih.gov/training-careers/training-opportunities/enhancing-science-technology-engineering-and-math-educational-diversity-esteemed-research-education-experiences-r25"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hyperlink" Target="https://nihsepa.or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guide/pa-files/PA-23-271.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grants.nih.gov/grants/guide/pa-files/PAR-23-222.html" TargetMode="External"/><Relationship Id="rId5" Type="http://schemas.openxmlformats.org/officeDocument/2006/relationships/hyperlink" Target="https://grants.nih.gov/grants/guide/pa-files/PA-23-261.html" TargetMode="External"/><Relationship Id="rId4" Type="http://schemas.openxmlformats.org/officeDocument/2006/relationships/hyperlink" Target="https://grants.nih.gov/grants/guide/pa-files/PA-23-262.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guide/notice-files/NOT-OD-20-031.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igms.nih.gov/training/careerdev/Pages/MOSAIC.asp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nces.ed.gov/ipeds/" TargetMode="External"/><Relationship Id="rId2" Type="http://schemas.openxmlformats.org/officeDocument/2006/relationships/hyperlink" Target="https://projectreporter.nih.gov/reporter.cfm" TargetMode="External"/><Relationship Id="rId1" Type="http://schemas.openxmlformats.org/officeDocument/2006/relationships/slideLayout" Target="../slideLayouts/slideLayout5.xml"/><Relationship Id="rId4" Type="http://schemas.openxmlformats.org/officeDocument/2006/relationships/hyperlink" Target="https://grants.nih.gov/grants/guide/notice-files/NOT-OD-20-031.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guide/notice-files/NOT-OD-24-001.html" TargetMode="External"/><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grants.nih.gov/grants/funding/ac_search_results.htm?text_curr=f99&amp;Search_Type=Activity&amp;Search.x=0&amp;Search.y=0"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grants.nih.gov/grants/guide/pa-files/PA-23-189.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nexus.od.nih.gov/all/2020/02/07/whats-happening-with-at-risk-investigator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A714-9A92-FEBF-CBC6-E7EF53D94865}"/>
              </a:ext>
            </a:extLst>
          </p:cNvPr>
          <p:cNvSpPr>
            <a:spLocks noGrp="1"/>
          </p:cNvSpPr>
          <p:nvPr>
            <p:ph type="ctrTitle"/>
          </p:nvPr>
        </p:nvSpPr>
        <p:spPr>
          <a:xfrm>
            <a:off x="584791" y="1296532"/>
            <a:ext cx="11430000" cy="2042092"/>
          </a:xfrm>
        </p:spPr>
        <p:txBody>
          <a:bodyPr>
            <a:normAutofit/>
          </a:bodyPr>
          <a:lstStyle/>
          <a:p>
            <a:r>
              <a:rPr lang="en-US" b="1" dirty="0"/>
              <a:t>NIBIB Diversity Initiatives and Funding Opportunities</a:t>
            </a:r>
          </a:p>
        </p:txBody>
      </p:sp>
      <p:sp>
        <p:nvSpPr>
          <p:cNvPr id="3" name="Subtitle 2">
            <a:extLst>
              <a:ext uri="{FF2B5EF4-FFF2-40B4-BE49-F238E27FC236}">
                <a16:creationId xmlns:a16="http://schemas.microsoft.com/office/drawing/2014/main" id="{61A8C3D6-B214-DA5A-5FC2-1E0BAAC6357E}"/>
              </a:ext>
            </a:extLst>
          </p:cNvPr>
          <p:cNvSpPr>
            <a:spLocks noGrp="1"/>
          </p:cNvSpPr>
          <p:nvPr>
            <p:ph type="subTitle" idx="1"/>
          </p:nvPr>
        </p:nvSpPr>
        <p:spPr>
          <a:xfrm>
            <a:off x="1524000" y="4154488"/>
            <a:ext cx="9144000" cy="1655762"/>
          </a:xfrm>
        </p:spPr>
        <p:txBody>
          <a:bodyPr>
            <a:normAutofit fontScale="92500" lnSpcReduction="10000"/>
          </a:bodyPr>
          <a:lstStyle/>
          <a:p>
            <a:r>
              <a:rPr lang="en-US" b="1" dirty="0"/>
              <a:t>Albert Avila, PhD</a:t>
            </a:r>
          </a:p>
          <a:p>
            <a:r>
              <a:rPr lang="en-US" sz="2400" b="1" dirty="0"/>
              <a:t>Scientific Diversity Officer</a:t>
            </a:r>
          </a:p>
          <a:p>
            <a:r>
              <a:rPr lang="en-US" sz="2400" b="1" dirty="0"/>
              <a:t>NIBIB</a:t>
            </a:r>
          </a:p>
          <a:p>
            <a:r>
              <a:rPr lang="en-US" sz="2400" b="1" dirty="0"/>
              <a:t>November 14, 2023</a:t>
            </a:r>
          </a:p>
        </p:txBody>
      </p:sp>
    </p:spTree>
    <p:extLst>
      <p:ext uri="{BB962C8B-B14F-4D97-AF65-F5344CB8AC3E}">
        <p14:creationId xmlns:p14="http://schemas.microsoft.com/office/powerpoint/2010/main" val="2981673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802-0FD9-CAF2-1C7C-14851AB11EFF}"/>
              </a:ext>
            </a:extLst>
          </p:cNvPr>
          <p:cNvSpPr>
            <a:spLocks noGrp="1"/>
          </p:cNvSpPr>
          <p:nvPr>
            <p:ph type="title"/>
          </p:nvPr>
        </p:nvSpPr>
        <p:spPr/>
        <p:txBody>
          <a:bodyPr>
            <a:noAutofit/>
          </a:bodyPr>
          <a:lstStyle/>
          <a:p>
            <a:pPr algn="ctr"/>
            <a:r>
              <a:rPr lang="en-US" sz="3600" b="1" dirty="0"/>
              <a:t>Technology Development to Reduce Health Disparities (R01 Clinical Trial Optional) </a:t>
            </a:r>
            <a:r>
              <a:rPr lang="en-US" sz="3600" b="1" dirty="0">
                <a:solidFill>
                  <a:schemeClr val="tx1"/>
                </a:solidFill>
              </a:rPr>
              <a:t>RFA-EB-21-001</a:t>
            </a:r>
          </a:p>
        </p:txBody>
      </p:sp>
      <p:graphicFrame>
        <p:nvGraphicFramePr>
          <p:cNvPr id="4" name="Table 4">
            <a:extLst>
              <a:ext uri="{FF2B5EF4-FFF2-40B4-BE49-F238E27FC236}">
                <a16:creationId xmlns:a16="http://schemas.microsoft.com/office/drawing/2014/main" id="{86DE3961-7C76-454F-094B-F899420F4AB9}"/>
              </a:ext>
            </a:extLst>
          </p:cNvPr>
          <p:cNvGraphicFramePr>
            <a:graphicFrameLocks noGrp="1"/>
          </p:cNvGraphicFramePr>
          <p:nvPr>
            <p:extLst>
              <p:ext uri="{D42A27DB-BD31-4B8C-83A1-F6EECF244321}">
                <p14:modId xmlns:p14="http://schemas.microsoft.com/office/powerpoint/2010/main" val="1973094373"/>
              </p:ext>
            </p:extLst>
          </p:nvPr>
        </p:nvGraphicFramePr>
        <p:xfrm>
          <a:off x="209996" y="1683559"/>
          <a:ext cx="11982004" cy="4374122"/>
        </p:xfrm>
        <a:graphic>
          <a:graphicData uri="http://schemas.openxmlformats.org/drawingml/2006/table">
            <a:tbl>
              <a:tblPr firstRow="1" bandRow="1">
                <a:tableStyleId>{5C22544A-7EE6-4342-B048-85BDC9FD1C3A}</a:tableStyleId>
              </a:tblPr>
              <a:tblGrid>
                <a:gridCol w="11982004">
                  <a:extLst>
                    <a:ext uri="{9D8B030D-6E8A-4147-A177-3AD203B41FA5}">
                      <a16:colId xmlns:a16="http://schemas.microsoft.com/office/drawing/2014/main" val="181469435"/>
                    </a:ext>
                  </a:extLst>
                </a:gridCol>
              </a:tblGrid>
              <a:tr h="105973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Will support grant applications to develop and translate medical technologies aimed at reducing disparities in healthcare access and health outcomes. Appropriate medical technologies should be effective, affordable, culturally acceptable, and deliverable to those who need them.</a:t>
                      </a:r>
                      <a:endParaRPr lang="en-US" sz="18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1048587066"/>
                  </a:ext>
                </a:extLst>
              </a:tr>
              <a:tr h="695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Application budgets are limited to $500,000 direct costs annually, not including consortia F&amp;A; 4 year maximum project period; NIBIB and NIMHD intend to commit an estimated total of $2.4 million in FY22 to fund 3-4 awards</a:t>
                      </a:r>
                      <a:endParaRPr lang="en-US" sz="18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3759044535"/>
                  </a:ext>
                </a:extLst>
              </a:tr>
              <a:tr h="984575">
                <a:tc>
                  <a:txBody>
                    <a:bodyPr/>
                    <a:lstStyle/>
                    <a:p>
                      <a:pPr algn="l">
                        <a:lnSpc>
                          <a:spcPct val="100000"/>
                        </a:lnSpc>
                      </a:pPr>
                      <a:r>
                        <a:rPr lang="en-US" sz="1800" b="1" dirty="0">
                          <a:latin typeface="Roboto" panose="02000000000000000000" pitchFamily="2" charset="0"/>
                          <a:ea typeface="Roboto" panose="02000000000000000000" pitchFamily="2" charset="0"/>
                          <a:cs typeface="Roboto" panose="02000000000000000000" pitchFamily="2" charset="0"/>
                        </a:rPr>
                        <a:t>Eligibility</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8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Any individual(s) with the skills, knowledge, and resources necessary to carry out the proposed research as the Program Director(s)/Principal Investigator(s) (PD(s)/PI(s)) is invited to work with his/her organization to develop an application for support. </a:t>
                      </a:r>
                      <a:endParaRPr lang="en-US" sz="1800" b="1"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859790838"/>
                  </a:ext>
                </a:extLst>
              </a:tr>
              <a:tr h="1268774">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1" i="0" dirty="0">
                          <a:solidFill>
                            <a:schemeClr val="dk1"/>
                          </a:solidFill>
                          <a:effectLst/>
                          <a:latin typeface="Roboto" panose="02000000000000000000" pitchFamily="2" charset="0"/>
                          <a:ea typeface="Roboto" panose="02000000000000000000" pitchFamily="2" charset="0"/>
                          <a:cs typeface="Roboto" panose="02000000000000000000" pitchFamily="2" charset="0"/>
                        </a:rPr>
                        <a:t>Other Attachment:</a:t>
                      </a:r>
                    </a:p>
                    <a:p>
                      <a:pPr marL="0" marR="0" lvl="0" indent="0" algn="l" defTabSz="914400" eaLnBrk="1" fontAlgn="auto" latinLnBrk="0" hangingPunct="1">
                        <a:lnSpc>
                          <a:spcPct val="100000"/>
                        </a:lnSpc>
                        <a:spcBef>
                          <a:spcPts val="0"/>
                        </a:spcBef>
                        <a:spcAft>
                          <a:spcPts val="0"/>
                        </a:spcAft>
                        <a:buClrTx/>
                        <a:buSzTx/>
                        <a:buFontTx/>
                        <a:buNone/>
                        <a:tabLst/>
                        <a:defRPr/>
                      </a:pPr>
                      <a:r>
                        <a:rPr lang="en-US" sz="1800" b="1" i="0" dirty="0">
                          <a:solidFill>
                            <a:schemeClr val="dk1"/>
                          </a:solidFill>
                          <a:effectLst/>
                          <a:latin typeface="Roboto" panose="02000000000000000000" pitchFamily="2" charset="0"/>
                          <a:ea typeface="Roboto" panose="02000000000000000000" pitchFamily="2" charset="0"/>
                          <a:cs typeface="Roboto" panose="02000000000000000000" pitchFamily="2" charset="0"/>
                        </a:rPr>
                        <a:t>1</a:t>
                      </a:r>
                      <a:r>
                        <a:rPr lang="en-US" sz="1800" b="1" i="0">
                          <a:solidFill>
                            <a:schemeClr val="dk1"/>
                          </a:solidFill>
                          <a:effectLst/>
                          <a:latin typeface="Roboto" panose="02000000000000000000" pitchFamily="2" charset="0"/>
                          <a:ea typeface="Roboto" panose="02000000000000000000" pitchFamily="2" charset="0"/>
                          <a:cs typeface="Roboto" panose="02000000000000000000" pitchFamily="2" charset="0"/>
                        </a:rPr>
                        <a:t>) Plan </a:t>
                      </a:r>
                      <a:r>
                        <a:rPr lang="en-US" sz="1800" b="1" i="0" dirty="0">
                          <a:solidFill>
                            <a:schemeClr val="dk1"/>
                          </a:solidFill>
                          <a:effectLst/>
                          <a:latin typeface="Roboto" panose="02000000000000000000" pitchFamily="2" charset="0"/>
                          <a:ea typeface="Roboto" panose="02000000000000000000" pitchFamily="2" charset="0"/>
                          <a:cs typeface="Roboto" panose="02000000000000000000" pitchFamily="2" charset="0"/>
                        </a:rPr>
                        <a:t>for Commercialization: </a:t>
                      </a:r>
                      <a:r>
                        <a:rPr lang="en-US" sz="18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all applicants must include a discussion on how the technology is expected to translate to the lab (concept) to the market (clinic)</a:t>
                      </a:r>
                      <a:r>
                        <a:rPr lang="en-US" sz="1800" b="1" i="0" dirty="0">
                          <a:solidFill>
                            <a:schemeClr val="dk1"/>
                          </a:solidFill>
                          <a:effectLst/>
                          <a:latin typeface="Roboto" panose="02000000000000000000" pitchFamily="2" charset="0"/>
                          <a:ea typeface="Roboto" panose="02000000000000000000" pitchFamily="2" charset="0"/>
                          <a:cs typeface="Roboto" panose="02000000000000000000" pitchFamily="2" charset="0"/>
                        </a:rPr>
                        <a:t>; 2) PEDP: </a:t>
                      </a:r>
                      <a:r>
                        <a:rPr lang="en-US" sz="18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a summary of strategies to advance the scientific and technical merit of the proposed project through expanded inclusivity.</a:t>
                      </a:r>
                      <a:endParaRPr lang="en-US" sz="1800" b="1" dirty="0">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778480502"/>
                  </a:ext>
                </a:extLst>
              </a:tr>
              <a:tr h="36303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1" dirty="0">
                          <a:latin typeface="Roboto" panose="02000000000000000000" pitchFamily="2" charset="0"/>
                          <a:ea typeface="Roboto" panose="02000000000000000000" pitchFamily="2" charset="0"/>
                          <a:cs typeface="Roboto" panose="02000000000000000000" pitchFamily="2" charset="0"/>
                        </a:rPr>
                        <a:t>Reviewed in NIBIB study section</a:t>
                      </a:r>
                    </a:p>
                  </a:txBody>
                  <a:tcPr anchor="ctr">
                    <a:solidFill>
                      <a:schemeClr val="accent1">
                        <a:lumMod val="40000"/>
                        <a:lumOff val="60000"/>
                      </a:schemeClr>
                    </a:solidFill>
                  </a:tcPr>
                </a:tc>
                <a:extLst>
                  <a:ext uri="{0D108BD9-81ED-4DB2-BD59-A6C34878D82A}">
                    <a16:rowId xmlns:a16="http://schemas.microsoft.com/office/drawing/2014/main" val="772609584"/>
                  </a:ext>
                </a:extLst>
              </a:tr>
            </a:tbl>
          </a:graphicData>
        </a:graphic>
      </p:graphicFrame>
      <p:sp>
        <p:nvSpPr>
          <p:cNvPr id="3" name="TextBox 2">
            <a:extLst>
              <a:ext uri="{FF2B5EF4-FFF2-40B4-BE49-F238E27FC236}">
                <a16:creationId xmlns:a16="http://schemas.microsoft.com/office/drawing/2014/main" id="{27CBC590-6123-AE9A-5E25-7266C97ECF37}"/>
              </a:ext>
            </a:extLst>
          </p:cNvPr>
          <p:cNvSpPr txBox="1"/>
          <p:nvPr/>
        </p:nvSpPr>
        <p:spPr>
          <a:xfrm>
            <a:off x="8893629" y="6498771"/>
            <a:ext cx="3082960" cy="369332"/>
          </a:xfrm>
          <a:prstGeom prst="rect">
            <a:avLst/>
          </a:prstGeom>
          <a:noFill/>
        </p:spPr>
        <p:txBody>
          <a:bodyPr wrap="none" rtlCol="0">
            <a:spAutoFit/>
          </a:bodyPr>
          <a:lstStyle/>
          <a:p>
            <a:r>
              <a:rPr lang="en-US" b="0" i="0" dirty="0">
                <a:solidFill>
                  <a:srgbClr val="333333"/>
                </a:solidFill>
                <a:effectLst/>
                <a:latin typeface="Helvetica" panose="020B0604020202020204" pitchFamily="34" charset="0"/>
              </a:rPr>
              <a:t>Contact: Dr. Moria Bittmann</a:t>
            </a:r>
            <a:endParaRPr lang="en-US" dirty="0"/>
          </a:p>
        </p:txBody>
      </p:sp>
    </p:spTree>
    <p:extLst>
      <p:ext uri="{BB962C8B-B14F-4D97-AF65-F5344CB8AC3E}">
        <p14:creationId xmlns:p14="http://schemas.microsoft.com/office/powerpoint/2010/main" val="2315782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524256" y="364674"/>
            <a:ext cx="11143488" cy="987425"/>
          </a:xfrm>
          <a:prstGeom prst="rect">
            <a:avLst/>
          </a:prstGeom>
          <a:noFill/>
          <a:ln w="50800">
            <a:noFill/>
            <a:miter lim="800000"/>
            <a:headEnd/>
            <a:tailEnd/>
          </a:ln>
        </p:spPr>
        <p:txBody>
          <a:bodyPr anchor="ctr"/>
          <a:lstStyle/>
          <a:p>
            <a:pPr algn="ctr">
              <a:lnSpc>
                <a:spcPct val="100000"/>
              </a:lnSpc>
              <a:spcBef>
                <a:spcPct val="0"/>
              </a:spcBef>
              <a:buClrTx/>
              <a:buSzTx/>
              <a:defRPr/>
            </a:pPr>
            <a:r>
              <a:rPr lang="en-US" sz="3600" b="1" dirty="0">
                <a:solidFill>
                  <a:srgbClr val="003DA5"/>
                </a:solidFill>
                <a:latin typeface="Arial" panose="020B0604020202020204" pitchFamily="34" charset="0"/>
                <a:ea typeface="+mj-ea"/>
                <a:cs typeface="Arial" panose="020B0604020202020204" pitchFamily="34" charset="0"/>
              </a:rPr>
              <a:t>NIBIB’s ESTEEMED Program (R25)</a:t>
            </a:r>
            <a:endParaRPr lang="en-US" sz="2400" b="1" dirty="0">
              <a:solidFill>
                <a:srgbClr val="003DA5"/>
              </a:solidFill>
              <a:latin typeface="Arial" panose="020B0604020202020204" pitchFamily="34" charset="0"/>
              <a:ea typeface="+mj-ea"/>
              <a:cs typeface="Arial" panose="020B0604020202020204" pitchFamily="34" charset="0"/>
            </a:endParaRPr>
          </a:p>
        </p:txBody>
      </p:sp>
      <p:sp>
        <p:nvSpPr>
          <p:cNvPr id="5" name="Rectangle 3">
            <a:extLst>
              <a:ext uri="{FF2B5EF4-FFF2-40B4-BE49-F238E27FC236}">
                <a16:creationId xmlns:a16="http://schemas.microsoft.com/office/drawing/2014/main" id="{A1E49EFD-E82A-4773-B3B3-02A8D16F09B1}"/>
              </a:ext>
            </a:extLst>
          </p:cNvPr>
          <p:cNvSpPr txBox="1">
            <a:spLocks noChangeArrowheads="1"/>
          </p:cNvSpPr>
          <p:nvPr/>
        </p:nvSpPr>
        <p:spPr>
          <a:xfrm>
            <a:off x="152530" y="1441310"/>
            <a:ext cx="11911651" cy="52119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80000"/>
              </a:lnSpc>
              <a:buClr>
                <a:srgbClr val="FF6600"/>
              </a:buClr>
              <a:buNone/>
              <a:defRPr/>
            </a:pPr>
            <a:endParaRPr lang="en-US" sz="1200" dirty="0"/>
          </a:p>
          <a:p>
            <a:pPr marL="0" lvl="1" indent="0">
              <a:lnSpc>
                <a:spcPct val="80000"/>
              </a:lnSpc>
              <a:buNone/>
              <a:defRPr/>
            </a:pPr>
            <a:r>
              <a:rPr lang="en-US" sz="2800" b="1" dirty="0">
                <a:solidFill>
                  <a:srgbClr val="003DA5"/>
                </a:solidFill>
                <a:hlinkClick r:id="rId3">
                  <a:extLst>
                    <a:ext uri="{A12FA001-AC4F-418D-AE19-62706E023703}">
                      <ahyp:hlinkClr xmlns:ahyp="http://schemas.microsoft.com/office/drawing/2018/hyperlinkcolor" val="tx"/>
                    </a:ext>
                  </a:extLst>
                </a:hlinkClick>
              </a:rPr>
              <a:t>ESTEEMED</a:t>
            </a:r>
            <a:r>
              <a:rPr lang="en-US" b="1" dirty="0">
                <a:solidFill>
                  <a:srgbClr val="003DA5"/>
                </a:solidFill>
              </a:rPr>
              <a:t> </a:t>
            </a:r>
            <a:r>
              <a:rPr lang="en-US" dirty="0">
                <a:solidFill>
                  <a:srgbClr val="003DA5"/>
                </a:solidFill>
              </a:rPr>
              <a:t>(Enhancing Science, Technology, </a:t>
            </a:r>
            <a:r>
              <a:rPr lang="en-US" dirty="0" err="1">
                <a:solidFill>
                  <a:srgbClr val="003DA5"/>
                </a:solidFill>
              </a:rPr>
              <a:t>EnginEering</a:t>
            </a:r>
            <a:r>
              <a:rPr lang="en-US" dirty="0">
                <a:solidFill>
                  <a:srgbClr val="003DA5"/>
                </a:solidFill>
              </a:rPr>
              <a:t>, and Math Educational Diversity):</a:t>
            </a:r>
          </a:p>
          <a:p>
            <a:pPr marL="0" lvl="1" indent="0">
              <a:lnSpc>
                <a:spcPct val="80000"/>
              </a:lnSpc>
              <a:buNone/>
              <a:defRPr/>
            </a:pPr>
            <a:r>
              <a:rPr lang="en-US" dirty="0">
                <a:cs typeface="Arial" panose="020B0604020202020204" pitchFamily="34" charset="0"/>
              </a:rPr>
              <a:t>Two-year research education program to support the development of </a:t>
            </a:r>
            <a:r>
              <a:rPr lang="en-US" dirty="0">
                <a:solidFill>
                  <a:srgbClr val="333333"/>
                </a:solidFill>
              </a:rPr>
              <a:t>undergraduate freshmen and sophomores from diverse backgrounds to pursue further studies and careers in bioengineering or STEM fields relevant to NIBIB’s scientific mission</a:t>
            </a:r>
            <a:r>
              <a:rPr lang="en-US" dirty="0">
                <a:cs typeface="Arial" panose="020B0604020202020204" pitchFamily="34" charset="0"/>
              </a:rPr>
              <a:t>.</a:t>
            </a:r>
          </a:p>
          <a:p>
            <a:pPr marL="0" lvl="1" indent="0">
              <a:lnSpc>
                <a:spcPct val="80000"/>
              </a:lnSpc>
              <a:buNone/>
              <a:defRPr/>
            </a:pPr>
            <a:endParaRPr lang="en-US" dirty="0">
              <a:solidFill>
                <a:prstClr val="black">
                  <a:lumMod val="75000"/>
                  <a:lumOff val="25000"/>
                </a:prstClr>
              </a:solidFill>
              <a:ea typeface="Open Sans" panose="020B0606030504020204" pitchFamily="34" charset="0"/>
              <a:cs typeface="Open Sans" panose="020B0606030504020204" pitchFamily="34" charset="0"/>
            </a:endParaRPr>
          </a:p>
          <a:p>
            <a:pPr marL="0" lvl="1" indent="0">
              <a:lnSpc>
                <a:spcPct val="80000"/>
              </a:lnSpc>
              <a:buNone/>
              <a:defRPr/>
            </a:pPr>
            <a:r>
              <a:rPr lang="en-US" dirty="0">
                <a:solidFill>
                  <a:prstClr val="black">
                    <a:lumMod val="75000"/>
                    <a:lumOff val="25000"/>
                  </a:prstClr>
                </a:solidFill>
                <a:ea typeface="Open Sans" panose="020B0606030504020204" pitchFamily="34" charset="0"/>
                <a:cs typeface="Open Sans" panose="020B0606030504020204" pitchFamily="34" charset="0"/>
              </a:rPr>
              <a:t>Emphasis on </a:t>
            </a:r>
            <a:r>
              <a:rPr lang="en-US" b="1" dirty="0">
                <a:solidFill>
                  <a:prstClr val="black">
                    <a:lumMod val="75000"/>
                    <a:lumOff val="25000"/>
                  </a:prstClr>
                </a:solidFill>
                <a:ea typeface="Open Sans" panose="020B0606030504020204" pitchFamily="34" charset="0"/>
                <a:cs typeface="Open Sans" panose="020B0606030504020204" pitchFamily="34" charset="0"/>
              </a:rPr>
              <a:t>cohorts</a:t>
            </a:r>
            <a:r>
              <a:rPr lang="en-US" dirty="0">
                <a:solidFill>
                  <a:prstClr val="black">
                    <a:lumMod val="75000"/>
                    <a:lumOff val="25000"/>
                  </a:prstClr>
                </a:solidFill>
                <a:ea typeface="Open Sans" panose="020B0606030504020204" pitchFamily="34" charset="0"/>
                <a:cs typeface="Open Sans" panose="020B0606030504020204" pitchFamily="34" charset="0"/>
              </a:rPr>
              <a:t>, </a:t>
            </a:r>
            <a:r>
              <a:rPr lang="en-US" b="1" dirty="0">
                <a:solidFill>
                  <a:prstClr val="black">
                    <a:lumMod val="75000"/>
                    <a:lumOff val="25000"/>
                  </a:prstClr>
                </a:solidFill>
                <a:ea typeface="Open Sans" panose="020B0606030504020204" pitchFamily="34" charset="0"/>
                <a:cs typeface="Open Sans" panose="020B0606030504020204" pitchFamily="34" charset="0"/>
              </a:rPr>
              <a:t>mentoring</a:t>
            </a:r>
            <a:r>
              <a:rPr lang="en-US" dirty="0">
                <a:solidFill>
                  <a:prstClr val="black">
                    <a:lumMod val="75000"/>
                    <a:lumOff val="25000"/>
                  </a:prstClr>
                </a:solidFill>
                <a:ea typeface="Open Sans" panose="020B0606030504020204" pitchFamily="34" charset="0"/>
                <a:cs typeface="Open Sans" panose="020B0606030504020204" pitchFamily="34" charset="0"/>
              </a:rPr>
              <a:t> and early </a:t>
            </a:r>
            <a:r>
              <a:rPr lang="en-US" b="1" dirty="0">
                <a:solidFill>
                  <a:prstClr val="black">
                    <a:lumMod val="75000"/>
                    <a:lumOff val="25000"/>
                  </a:prstClr>
                </a:solidFill>
                <a:ea typeface="Open Sans" panose="020B0606030504020204" pitchFamily="34" charset="0"/>
                <a:cs typeface="Open Sans" panose="020B0606030504020204" pitchFamily="34" charset="0"/>
              </a:rPr>
              <a:t>research experiences</a:t>
            </a:r>
            <a:r>
              <a:rPr lang="en-US" dirty="0">
                <a:solidFill>
                  <a:prstClr val="black">
                    <a:lumMod val="75000"/>
                    <a:lumOff val="25000"/>
                  </a:prstClr>
                </a:solidFill>
                <a:ea typeface="Open Sans" panose="020B0606030504020204" pitchFamily="34" charset="0"/>
                <a:cs typeface="Open Sans" panose="020B0606030504020204" pitchFamily="34" charset="0"/>
              </a:rPr>
              <a:t>.</a:t>
            </a:r>
            <a:r>
              <a:rPr lang="en-US" dirty="0">
                <a:cs typeface="Arial" panose="020B0604020202020204" pitchFamily="34" charset="0"/>
              </a:rPr>
              <a:t> </a:t>
            </a:r>
          </a:p>
          <a:p>
            <a:pPr marL="0" lvl="1" indent="0">
              <a:lnSpc>
                <a:spcPct val="80000"/>
              </a:lnSpc>
              <a:buNone/>
              <a:defRPr/>
            </a:pPr>
            <a:endParaRPr lang="en-US" dirty="0">
              <a:cs typeface="Arial" panose="020B0604020202020204" pitchFamily="34" charset="0"/>
            </a:endParaRPr>
          </a:p>
          <a:p>
            <a:pPr marL="0" lvl="1" indent="0">
              <a:lnSpc>
                <a:spcPct val="80000"/>
              </a:lnSpc>
              <a:buNone/>
              <a:defRPr/>
            </a:pPr>
            <a:r>
              <a:rPr lang="en-US" b="1" dirty="0"/>
              <a:t>                      		</a:t>
            </a:r>
          </a:p>
          <a:p>
            <a:pPr marL="0" lvl="1" indent="0">
              <a:lnSpc>
                <a:spcPct val="80000"/>
              </a:lnSpc>
              <a:buNone/>
              <a:defRPr/>
            </a:pPr>
            <a:endParaRPr lang="en-US" b="1" dirty="0"/>
          </a:p>
          <a:p>
            <a:pPr marL="0" lvl="1" indent="0">
              <a:lnSpc>
                <a:spcPct val="80000"/>
              </a:lnSpc>
              <a:buNone/>
              <a:defRPr/>
            </a:pPr>
            <a:endParaRPr lang="en-US" b="1" dirty="0"/>
          </a:p>
          <a:p>
            <a:pPr marL="0" lvl="1" indent="0">
              <a:lnSpc>
                <a:spcPct val="80000"/>
              </a:lnSpc>
              <a:buNone/>
              <a:defRPr/>
            </a:pPr>
            <a:endParaRPr lang="en-US" b="1" dirty="0"/>
          </a:p>
          <a:p>
            <a:pPr marL="0" lvl="1" indent="0">
              <a:lnSpc>
                <a:spcPct val="80000"/>
              </a:lnSpc>
              <a:buNone/>
              <a:defRPr/>
            </a:pPr>
            <a:endParaRPr lang="en-US" b="1" dirty="0"/>
          </a:p>
          <a:p>
            <a:pPr marL="0" lvl="1" indent="0">
              <a:lnSpc>
                <a:spcPct val="80000"/>
              </a:lnSpc>
              <a:buNone/>
              <a:defRPr/>
            </a:pPr>
            <a:endParaRPr lang="en-US" b="1" dirty="0"/>
          </a:p>
          <a:p>
            <a:pPr marL="0" lvl="1" indent="0">
              <a:lnSpc>
                <a:spcPct val="80000"/>
              </a:lnSpc>
              <a:buNone/>
              <a:defRPr/>
            </a:pPr>
            <a:endParaRPr lang="en-US" b="1" dirty="0"/>
          </a:p>
          <a:p>
            <a:pPr marL="0" lvl="1" indent="0">
              <a:lnSpc>
                <a:spcPct val="80000"/>
              </a:lnSpc>
              <a:buNone/>
              <a:defRPr/>
            </a:pPr>
            <a:endParaRPr lang="en-US" b="1" dirty="0"/>
          </a:p>
          <a:p>
            <a:pPr marL="0" lvl="1" indent="0">
              <a:lnSpc>
                <a:spcPct val="80000"/>
              </a:lnSpc>
              <a:buNone/>
              <a:defRPr/>
            </a:pPr>
            <a:endParaRPr lang="en-US" b="1" dirty="0"/>
          </a:p>
          <a:p>
            <a:pPr marL="0" lvl="1" indent="0">
              <a:lnSpc>
                <a:spcPct val="80000"/>
              </a:lnSpc>
              <a:buNone/>
              <a:defRPr/>
            </a:pPr>
            <a:r>
              <a:rPr lang="en-US" b="1" dirty="0"/>
              <a:t>Contact: </a:t>
            </a:r>
            <a:r>
              <a:rPr lang="en-US" dirty="0"/>
              <a:t>Dr. Tina Gatlin</a:t>
            </a:r>
          </a:p>
          <a:p>
            <a:pPr marL="0" lvl="1" indent="0">
              <a:lnSpc>
                <a:spcPct val="80000"/>
              </a:lnSpc>
              <a:buNone/>
              <a:defRPr/>
            </a:pPr>
            <a:endParaRPr lang="en-US" b="1" dirty="0"/>
          </a:p>
        </p:txBody>
      </p:sp>
      <p:sp>
        <p:nvSpPr>
          <p:cNvPr id="2" name="Slide Number Placeholder 1">
            <a:extLst>
              <a:ext uri="{FF2B5EF4-FFF2-40B4-BE49-F238E27FC236}">
                <a16:creationId xmlns:a16="http://schemas.microsoft.com/office/drawing/2014/main" id="{F34CF654-DC4E-B376-0912-8CECB52B53A7}"/>
              </a:ext>
            </a:extLst>
          </p:cNvPr>
          <p:cNvSpPr>
            <a:spLocks noGrp="1"/>
          </p:cNvSpPr>
          <p:nvPr>
            <p:ph type="sldNum" sz="quarter" idx="4294967295"/>
          </p:nvPr>
        </p:nvSpPr>
        <p:spPr>
          <a:xfrm>
            <a:off x="9068904" y="6311622"/>
            <a:ext cx="2844800" cy="457200"/>
          </a:xfrm>
        </p:spPr>
        <p:txBody>
          <a:bodyPr/>
          <a:lstStyle/>
          <a:p>
            <a:pPr>
              <a:defRPr/>
            </a:pPr>
            <a:r>
              <a:rPr lang="en-US" sz="2000" dirty="0">
                <a:solidFill>
                  <a:schemeClr val="tx1"/>
                </a:solidFill>
              </a:rPr>
              <a:t>Contact: Dr. Tina Gatlin</a:t>
            </a:r>
          </a:p>
        </p:txBody>
      </p:sp>
      <p:grpSp>
        <p:nvGrpSpPr>
          <p:cNvPr id="4" name="Group 3">
            <a:extLst>
              <a:ext uri="{FF2B5EF4-FFF2-40B4-BE49-F238E27FC236}">
                <a16:creationId xmlns:a16="http://schemas.microsoft.com/office/drawing/2014/main" id="{A64CFEB9-DE5F-5224-ECC2-ABAAE632ABA3}"/>
              </a:ext>
            </a:extLst>
          </p:cNvPr>
          <p:cNvGrpSpPr/>
          <p:nvPr/>
        </p:nvGrpSpPr>
        <p:grpSpPr>
          <a:xfrm>
            <a:off x="524256" y="4057915"/>
            <a:ext cx="10077107" cy="2051939"/>
            <a:chOff x="613062" y="4057916"/>
            <a:chExt cx="8513088" cy="1632156"/>
          </a:xfrm>
        </p:grpSpPr>
        <p:pic>
          <p:nvPicPr>
            <p:cNvPr id="7" name="Picture 6">
              <a:extLst>
                <a:ext uri="{FF2B5EF4-FFF2-40B4-BE49-F238E27FC236}">
                  <a16:creationId xmlns:a16="http://schemas.microsoft.com/office/drawing/2014/main" id="{2CFDF551-46E1-6BD0-505D-4E680986F5E3}"/>
                </a:ext>
              </a:extLst>
            </p:cNvPr>
            <p:cNvPicPr>
              <a:picLocks noChangeAspect="1"/>
            </p:cNvPicPr>
            <p:nvPr/>
          </p:nvPicPr>
          <p:blipFill rotWithShape="1">
            <a:blip r:embed="rId4"/>
            <a:srcRect t="32015"/>
            <a:stretch/>
          </p:blipFill>
          <p:spPr>
            <a:xfrm>
              <a:off x="613062" y="4057916"/>
              <a:ext cx="8513088" cy="1632156"/>
            </a:xfrm>
            <a:prstGeom prst="rect">
              <a:avLst/>
            </a:prstGeom>
          </p:spPr>
        </p:pic>
        <p:cxnSp>
          <p:nvCxnSpPr>
            <p:cNvPr id="8" name="Straight Arrow Connector 7">
              <a:extLst>
                <a:ext uri="{FF2B5EF4-FFF2-40B4-BE49-F238E27FC236}">
                  <a16:creationId xmlns:a16="http://schemas.microsoft.com/office/drawing/2014/main" id="{0079D288-D71B-935E-8151-EB308687C800}"/>
                </a:ext>
              </a:extLst>
            </p:cNvPr>
            <p:cNvCxnSpPr>
              <a:cxnSpLocks/>
            </p:cNvCxnSpPr>
            <p:nvPr/>
          </p:nvCxnSpPr>
          <p:spPr>
            <a:xfrm flipH="1" flipV="1">
              <a:off x="3615738" y="4799497"/>
              <a:ext cx="1359017" cy="410178"/>
            </a:xfrm>
            <a:prstGeom prst="straightConnector1">
              <a:avLst/>
            </a:prstGeom>
            <a:ln w="28575">
              <a:solidFill>
                <a:srgbClr val="92D050"/>
              </a:solidFill>
              <a:tailEnd type="triangle"/>
            </a:ln>
            <a:effectLst>
              <a:glow rad="63500">
                <a:schemeClr val="bg1">
                  <a:alpha val="40000"/>
                </a:schemeClr>
              </a:glow>
            </a:effectLst>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2527083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5" end="15"/>
                                            </p:txEl>
                                          </p:spTgt>
                                        </p:tgtEl>
                                        <p:attrNameLst>
                                          <p:attrName>style.visibility</p:attrName>
                                        </p:attrNameLst>
                                      </p:cBhvr>
                                      <p:to>
                                        <p:strVal val="visible"/>
                                      </p:to>
                                    </p:set>
                                    <p:animEffect transition="in" filter="fade">
                                      <p:cBhvr>
                                        <p:cTn id="13" dur="500"/>
                                        <p:tgtEl>
                                          <p:spTgt spid="5">
                                            <p:txEl>
                                              <p:pRg st="15" end="1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802-0FD9-CAF2-1C7C-14851AB11EFF}"/>
              </a:ext>
            </a:extLst>
          </p:cNvPr>
          <p:cNvSpPr>
            <a:spLocks noGrp="1"/>
          </p:cNvSpPr>
          <p:nvPr>
            <p:ph type="title"/>
          </p:nvPr>
        </p:nvSpPr>
        <p:spPr/>
        <p:txBody>
          <a:bodyPr>
            <a:normAutofit/>
          </a:bodyPr>
          <a:lstStyle/>
          <a:p>
            <a:r>
              <a:rPr kumimoji="0" lang="en-US" sz="3600" b="1" i="0" u="none" strike="noStrike" kern="1200" cap="none" spc="0" normalizeH="0" baseline="0" noProof="0" dirty="0">
                <a:ln>
                  <a:noFill/>
                </a:ln>
                <a:effectLst/>
                <a:uLnTx/>
                <a:uFillTx/>
              </a:rPr>
              <a:t>Science Education Partnership Awards (</a:t>
            </a:r>
            <a:r>
              <a:rPr kumimoji="0" lang="en-US" sz="3600" b="1" i="0" u="none" strike="noStrike" kern="1200" cap="none" spc="0" normalizeH="0" baseline="0" noProof="0" dirty="0">
                <a:ln>
                  <a:noFill/>
                </a:ln>
                <a:effectLst/>
                <a:uLnTx/>
                <a:uFillTx/>
                <a:hlinkClick r:id="rId2">
                  <a:extLst>
                    <a:ext uri="{A12FA001-AC4F-418D-AE19-62706E023703}">
                      <ahyp:hlinkClr xmlns:ahyp="http://schemas.microsoft.com/office/drawing/2018/hyperlinkcolor" val="tx"/>
                    </a:ext>
                  </a:extLst>
                </a:hlinkClick>
              </a:rPr>
              <a:t>SEPA</a:t>
            </a:r>
            <a:r>
              <a:rPr kumimoji="0" lang="en-US" sz="3600" b="1" i="0" u="none" strike="noStrike" kern="1200" cap="none" spc="0" normalizeH="0" baseline="0" noProof="0" dirty="0">
                <a:ln>
                  <a:noFill/>
                </a:ln>
                <a:effectLst/>
                <a:uLnTx/>
                <a:uFillTx/>
              </a:rPr>
              <a:t>) (R25)</a:t>
            </a:r>
            <a:br>
              <a:rPr kumimoji="0" lang="en-US" sz="3600" b="1" i="0" u="none" strike="noStrike" kern="1200" cap="none" spc="0" normalizeH="0" baseline="0" noProof="0" dirty="0">
                <a:ln>
                  <a:noFill/>
                </a:ln>
                <a:effectLst/>
                <a:uLnTx/>
                <a:uFillTx/>
              </a:rPr>
            </a:br>
            <a:r>
              <a:rPr kumimoji="0" lang="en-US" sz="3600" b="1" i="0" u="none" strike="noStrike" kern="1200" cap="none" spc="0" normalizeH="0" baseline="0" noProof="0" dirty="0">
                <a:ln>
                  <a:noFill/>
                </a:ln>
                <a:solidFill>
                  <a:schemeClr val="tx1"/>
                </a:solidFill>
                <a:effectLst/>
                <a:uLnTx/>
                <a:uFillTx/>
              </a:rPr>
              <a:t>PAR-23-137</a:t>
            </a:r>
            <a:endParaRPr lang="en-US" sz="3600" dirty="0">
              <a:solidFill>
                <a:schemeClr val="tx1"/>
              </a:solidFill>
            </a:endParaRPr>
          </a:p>
        </p:txBody>
      </p:sp>
      <p:sp>
        <p:nvSpPr>
          <p:cNvPr id="4" name="TextBox 3">
            <a:extLst>
              <a:ext uri="{FF2B5EF4-FFF2-40B4-BE49-F238E27FC236}">
                <a16:creationId xmlns:a16="http://schemas.microsoft.com/office/drawing/2014/main" id="{EEC5C2BD-18FB-0116-B72A-42A6859092C2}"/>
              </a:ext>
            </a:extLst>
          </p:cNvPr>
          <p:cNvSpPr txBox="1"/>
          <p:nvPr/>
        </p:nvSpPr>
        <p:spPr>
          <a:xfrm>
            <a:off x="446567" y="1843951"/>
            <a:ext cx="11168490" cy="4401205"/>
          </a:xfrm>
          <a:prstGeom prst="rect">
            <a:avLst/>
          </a:prstGeom>
          <a:noFill/>
        </p:spPr>
        <p:txBody>
          <a:bodyPr wrap="square">
            <a:spAutoFit/>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53535"/>
                </a:solidFill>
                <a:effectLst/>
                <a:uLnTx/>
                <a:uFillTx/>
                <a:latin typeface="Roboto" panose="02000000000000000000" pitchFamily="2" charset="0"/>
                <a:ea typeface="Roboto" panose="02000000000000000000" pitchFamily="2" charset="0"/>
                <a:cs typeface="Roboto" panose="02000000000000000000" pitchFamily="2" charset="0"/>
              </a:rPr>
              <a:t>Provides funding for innovative science, technology, engineering, and mathematics (STEM) and Informal Science Education (ISE) educational projects for pre-kindergarten to grade 12 (P–12). SEPA projects create partnerships among biomedical and clinical researchers and teachers, schools, and other educational organizations.</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53535"/>
              </a:solidFill>
              <a:effectLst/>
              <a:uLnTx/>
              <a:uFillTx/>
              <a:latin typeface="Roboto" panose="02000000000000000000" pitchFamily="2" charset="0"/>
              <a:ea typeface="Roboto" panose="02000000000000000000" pitchFamily="2" charset="0"/>
              <a:cs typeface="Roboto" panose="02000000000000000000" pitchFamily="2"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Roboto" panose="02000000000000000000" pitchFamily="2" charset="0"/>
                <a:ea typeface="Roboto" panose="02000000000000000000" pitchFamily="2" charset="0"/>
                <a:cs typeface="Roboto" panose="02000000000000000000" pitchFamily="2" charset="0"/>
              </a:rPr>
              <a:t>This award program provides opportunities for students from underserved communities to consider careers in basic or clinical research, gives teachers professional development in science content creation, and improves community health literacy through science centers and museum exhibits on health and medicine.</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latin typeface="Roboto" panose="02000000000000000000" pitchFamily="2" charset="0"/>
              <a:ea typeface="Roboto" panose="02000000000000000000" pitchFamily="2" charset="0"/>
              <a:cs typeface="Roboto" panose="02000000000000000000" pitchFamily="2"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Direct costs are limited to $250,000, excluding consortium F&amp;A costs, annually; 5 year maximum project period</a:t>
            </a:r>
            <a:endParaRPr lang="en-US" sz="2000" dirty="0">
              <a:latin typeface="Roboto" panose="02000000000000000000" pitchFamily="2" charset="0"/>
              <a:ea typeface="Roboto" panose="02000000000000000000" pitchFamily="2" charset="0"/>
              <a:cs typeface="Roboto" panose="02000000000000000000" pitchFamily="2"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53535"/>
              </a:solidFill>
              <a:effectLst/>
              <a:uLnTx/>
              <a:uFillTx/>
              <a:latin typeface="Roboto" panose="02000000000000000000" pitchFamily="2" charset="0"/>
              <a:ea typeface="Roboto" panose="02000000000000000000" pitchFamily="2" charset="0"/>
              <a:cs typeface="Roboto" panose="02000000000000000000" pitchFamily="2"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53535"/>
                </a:solidFill>
                <a:effectLst/>
                <a:uLnTx/>
                <a:uFillTx/>
                <a:latin typeface="Roboto" panose="02000000000000000000" pitchFamily="2" charset="0"/>
                <a:ea typeface="Roboto" panose="02000000000000000000" pitchFamily="2" charset="0"/>
                <a:cs typeface="Roboto" panose="02000000000000000000" pitchFamily="2" charset="0"/>
              </a:rPr>
              <a:t>Application Receipt Date: July 14, 2023</a:t>
            </a: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D44777A2-5F0C-29FF-66BE-F0C4653B847F}"/>
              </a:ext>
            </a:extLst>
          </p:cNvPr>
          <p:cNvSpPr txBox="1"/>
          <p:nvPr/>
        </p:nvSpPr>
        <p:spPr>
          <a:xfrm>
            <a:off x="9085785" y="6245156"/>
            <a:ext cx="2873829" cy="369332"/>
          </a:xfrm>
          <a:prstGeom prst="rect">
            <a:avLst/>
          </a:prstGeom>
          <a:noFill/>
        </p:spPr>
        <p:txBody>
          <a:bodyPr wrap="square" rtlCol="0">
            <a:spAutoFit/>
          </a:bodyPr>
          <a:lstStyle/>
          <a:p>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Contact: Dr. Tina Gatlin</a:t>
            </a: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2183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609600" y="256032"/>
            <a:ext cx="10972800" cy="987425"/>
          </a:xfrm>
          <a:prstGeom prst="rect">
            <a:avLst/>
          </a:prstGeom>
          <a:noFill/>
          <a:ln w="50800">
            <a:noFill/>
            <a:miter lim="800000"/>
            <a:headEnd/>
            <a:tailEnd/>
          </a:ln>
        </p:spPr>
        <p:txBody>
          <a:bodyPr anchor="ct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3DA5"/>
                </a:solidFill>
                <a:effectLst/>
                <a:uLnTx/>
                <a:uFillTx/>
                <a:latin typeface="Arial" panose="020B0604020202020204" pitchFamily="34" charset="0"/>
                <a:ea typeface="+mn-ea"/>
                <a:cs typeface="Arial" panose="020B0604020202020204" pitchFamily="34" charset="0"/>
              </a:rPr>
              <a:t>Individual Fellowships (F)</a:t>
            </a:r>
          </a:p>
        </p:txBody>
      </p:sp>
      <p:sp>
        <p:nvSpPr>
          <p:cNvPr id="5" name="Rectangle 8">
            <a:extLst>
              <a:ext uri="{FF2B5EF4-FFF2-40B4-BE49-F238E27FC236}">
                <a16:creationId xmlns:a16="http://schemas.microsoft.com/office/drawing/2014/main" id="{E341AD0D-F203-499C-8141-57652B0FB819}"/>
              </a:ext>
            </a:extLst>
          </p:cNvPr>
          <p:cNvSpPr>
            <a:spLocks noChangeArrowheads="1"/>
          </p:cNvSpPr>
          <p:nvPr/>
        </p:nvSpPr>
        <p:spPr bwMode="auto">
          <a:xfrm>
            <a:off x="328359" y="1493520"/>
            <a:ext cx="11118574" cy="4708981"/>
          </a:xfrm>
          <a:prstGeom prst="rect">
            <a:avLst/>
          </a:prstGeom>
          <a:noFill/>
          <a:ln w="9525">
            <a:noFill/>
            <a:miter lim="800000"/>
            <a:headEnd/>
            <a:tailEnd/>
          </a:ln>
        </p:spPr>
        <p:txBody>
          <a:bodyPr wrap="square">
            <a:spAutoFit/>
          </a:bodyPr>
          <a:lstStyle/>
          <a:p>
            <a:pPr marL="0" lvl="1">
              <a:spcAft>
                <a:spcPts val="600"/>
              </a:spcAft>
              <a:buClr>
                <a:schemeClr val="tx1"/>
              </a:buClr>
              <a:defRPr/>
            </a:pPr>
            <a:r>
              <a:rPr lang="en-US" sz="2400" b="1" dirty="0">
                <a:solidFill>
                  <a:srgbClr val="003DA5"/>
                </a:solidFill>
                <a:latin typeface="Arial" panose="020B0604020202020204" pitchFamily="34" charset="0"/>
                <a:cs typeface="Arial" panose="020B0604020202020204" pitchFamily="34" charset="0"/>
              </a:rPr>
              <a:t>F31D</a:t>
            </a:r>
            <a:r>
              <a:rPr lang="en-US" sz="2400" dirty="0">
                <a:solidFill>
                  <a:srgbClr val="003DA5"/>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 Individual </a:t>
            </a:r>
            <a:r>
              <a:rPr lang="en-US" sz="2400" b="1" dirty="0">
                <a:solidFill>
                  <a:prstClr val="black"/>
                </a:solidFill>
                <a:latin typeface="Arial" panose="020B0604020202020204" pitchFamily="34" charset="0"/>
                <a:cs typeface="Arial" panose="020B0604020202020204" pitchFamily="34" charset="0"/>
              </a:rPr>
              <a:t>Predoctoral</a:t>
            </a:r>
            <a:r>
              <a:rPr lang="en-US" sz="2400" dirty="0">
                <a:solidFill>
                  <a:prstClr val="black"/>
                </a:solidFill>
                <a:latin typeface="Arial" panose="020B0604020202020204" pitchFamily="34" charset="0"/>
                <a:cs typeface="Arial" panose="020B0604020202020204" pitchFamily="34" charset="0"/>
              </a:rPr>
              <a:t> Fellowship to Promote Diversity (</a:t>
            </a:r>
            <a:r>
              <a:rPr lang="en-US" sz="2400" dirty="0">
                <a:solidFill>
                  <a:prstClr val="black"/>
                </a:solidFill>
                <a:latin typeface="Arial" panose="020B0604020202020204" pitchFamily="34" charset="0"/>
                <a:cs typeface="Arial" panose="020B0604020202020204" pitchFamily="34" charset="0"/>
                <a:hlinkClick r:id="rId3"/>
              </a:rPr>
              <a:t>PA-23-271</a:t>
            </a:r>
            <a:r>
              <a:rPr lang="en-US" sz="2400" dirty="0">
                <a:solidFill>
                  <a:prstClr val="black"/>
                </a:solidFill>
                <a:latin typeface="Arial" panose="020B0604020202020204" pitchFamily="34" charset="0"/>
                <a:cs typeface="Arial" panose="020B0604020202020204" pitchFamily="34" charset="0"/>
              </a:rPr>
              <a:t>)</a:t>
            </a:r>
          </a:p>
          <a:p>
            <a:pPr marL="0" lvl="1">
              <a:spcAft>
                <a:spcPts val="600"/>
              </a:spcAft>
              <a:buClr>
                <a:schemeClr val="tx1"/>
              </a:buClr>
              <a:defRPr/>
            </a:pPr>
            <a:r>
              <a:rPr lang="en-US" sz="2400" b="1" dirty="0">
                <a:solidFill>
                  <a:srgbClr val="003DA5"/>
                </a:solidFill>
                <a:latin typeface="Arial" panose="020B0604020202020204" pitchFamily="34" charset="0"/>
                <a:cs typeface="Arial" panose="020B0604020202020204" pitchFamily="34" charset="0"/>
              </a:rPr>
              <a:t>F32</a:t>
            </a:r>
            <a:r>
              <a:rPr lang="en-US" sz="2400" dirty="0">
                <a:solidFill>
                  <a:prstClr val="black"/>
                </a:solidFill>
                <a:latin typeface="Arial" panose="020B0604020202020204" pitchFamily="34" charset="0"/>
                <a:cs typeface="Arial" panose="020B0604020202020204" pitchFamily="34" charset="0"/>
              </a:rPr>
              <a:t> – Individual </a:t>
            </a:r>
            <a:r>
              <a:rPr lang="en-US" sz="2400" b="1" dirty="0">
                <a:solidFill>
                  <a:prstClr val="black"/>
                </a:solidFill>
                <a:latin typeface="Arial" panose="020B0604020202020204" pitchFamily="34" charset="0"/>
                <a:cs typeface="Arial" panose="020B0604020202020204" pitchFamily="34" charset="0"/>
              </a:rPr>
              <a:t>Postdoctoral</a:t>
            </a:r>
            <a:r>
              <a:rPr lang="en-US" sz="2400" dirty="0">
                <a:solidFill>
                  <a:prstClr val="black"/>
                </a:solidFill>
                <a:latin typeface="Arial" panose="020B0604020202020204" pitchFamily="34" charset="0"/>
                <a:cs typeface="Arial" panose="020B0604020202020204" pitchFamily="34" charset="0"/>
              </a:rPr>
              <a:t> Fellowship (</a:t>
            </a:r>
            <a:r>
              <a:rPr lang="en-US" sz="2400" dirty="0">
                <a:solidFill>
                  <a:prstClr val="black"/>
                </a:solidFill>
                <a:latin typeface="Arial" panose="020B0604020202020204" pitchFamily="34" charset="0"/>
                <a:cs typeface="Arial" panose="020B0604020202020204" pitchFamily="34" charset="0"/>
                <a:hlinkClick r:id="rId4"/>
              </a:rPr>
              <a:t>PA-23-262</a:t>
            </a:r>
            <a:r>
              <a:rPr lang="en-US" sz="2400" dirty="0">
                <a:solidFill>
                  <a:prstClr val="black"/>
                </a:solidFill>
                <a:latin typeface="Arial" panose="020B0604020202020204" pitchFamily="34" charset="0"/>
                <a:cs typeface="Arial" panose="020B0604020202020204" pitchFamily="34" charset="0"/>
              </a:rPr>
              <a:t>)</a:t>
            </a:r>
          </a:p>
          <a:p>
            <a:pPr marL="0" lvl="1" indent="-274320">
              <a:spcAft>
                <a:spcPts val="600"/>
              </a:spcAft>
              <a:buClr>
                <a:schemeClr val="tx1"/>
              </a:buClr>
              <a:defRPr/>
            </a:pPr>
            <a:r>
              <a:rPr lang="en-US" sz="2400" b="1" dirty="0">
                <a:solidFill>
                  <a:srgbClr val="003DA5"/>
                </a:solidFill>
                <a:latin typeface="Arial" panose="020B0604020202020204" pitchFamily="34" charset="0"/>
                <a:cs typeface="Arial" panose="020B0604020202020204" pitchFamily="34" charset="0"/>
              </a:rPr>
              <a:t>F30</a:t>
            </a:r>
            <a:r>
              <a:rPr lang="en-US" sz="2400" dirty="0">
                <a:solidFill>
                  <a:prstClr val="black"/>
                </a:solidFill>
                <a:latin typeface="Arial" panose="020B0604020202020204" pitchFamily="34" charset="0"/>
                <a:cs typeface="Arial" panose="020B0604020202020204" pitchFamily="34" charset="0"/>
              </a:rPr>
              <a:t> – Individual</a:t>
            </a:r>
            <a:r>
              <a:rPr lang="en-US" sz="2400" b="1" dirty="0">
                <a:solidFill>
                  <a:prstClr val="black"/>
                </a:solidFill>
                <a:latin typeface="Arial" panose="020B0604020202020204" pitchFamily="34" charset="0"/>
                <a:cs typeface="Arial" panose="020B0604020202020204" pitchFamily="34" charset="0"/>
              </a:rPr>
              <a:t> Predoctoral MD/PhD </a:t>
            </a:r>
            <a:r>
              <a:rPr lang="en-US" sz="2400" dirty="0">
                <a:solidFill>
                  <a:prstClr val="black"/>
                </a:solidFill>
                <a:latin typeface="Arial" panose="020B0604020202020204" pitchFamily="34" charset="0"/>
                <a:cs typeface="Arial" panose="020B0604020202020204" pitchFamily="34" charset="0"/>
              </a:rPr>
              <a:t>Fellowship for non-MSTP institutions (</a:t>
            </a:r>
            <a:r>
              <a:rPr lang="en-US" sz="2400" dirty="0">
                <a:solidFill>
                  <a:prstClr val="black"/>
                </a:solidFill>
                <a:latin typeface="Arial" panose="020B0604020202020204" pitchFamily="34" charset="0"/>
                <a:cs typeface="Arial" panose="020B0604020202020204" pitchFamily="34" charset="0"/>
                <a:hlinkClick r:id="rId5"/>
              </a:rPr>
              <a:t>PA-23-261</a:t>
            </a:r>
            <a:r>
              <a:rPr lang="en-US" sz="2400" dirty="0">
                <a:solidFill>
                  <a:prstClr val="black"/>
                </a:solidFill>
                <a:latin typeface="Arial" panose="020B0604020202020204" pitchFamily="34" charset="0"/>
                <a:cs typeface="Arial" panose="020B0604020202020204" pitchFamily="34" charset="0"/>
              </a:rPr>
              <a:t>)</a:t>
            </a:r>
          </a:p>
          <a:p>
            <a:pPr marL="0" lvl="1" indent="-225425">
              <a:spcAft>
                <a:spcPts val="600"/>
              </a:spcAft>
              <a:tabLst>
                <a:tab pos="395288" algn="l"/>
              </a:tabLst>
              <a:defRPr/>
            </a:pPr>
            <a:r>
              <a:rPr lang="en-US" sz="2400" b="1" dirty="0">
                <a:solidFill>
                  <a:srgbClr val="003DA5"/>
                </a:solidFill>
                <a:latin typeface="Arial" panose="020B0604020202020204" pitchFamily="34" charset="0"/>
                <a:cs typeface="Arial" panose="020B0604020202020204" pitchFamily="34" charset="0"/>
              </a:rPr>
              <a:t>F99/K00 </a:t>
            </a:r>
            <a:r>
              <a:rPr lang="en-US" sz="2400" dirty="0">
                <a:solidFill>
                  <a:prstClr val="black"/>
                </a:solidFill>
                <a:latin typeface="Arial" panose="020B0604020202020204" pitchFamily="34" charset="0"/>
                <a:cs typeface="Arial" panose="020B0604020202020204" pitchFamily="34" charset="0"/>
              </a:rPr>
              <a:t>– ARC Graduate to Postdoc Transition Award (</a:t>
            </a:r>
            <a:r>
              <a:rPr lang="en-US" sz="2400" dirty="0">
                <a:solidFill>
                  <a:prstClr val="black"/>
                </a:solidFill>
                <a:latin typeface="Arial" panose="020B0604020202020204" pitchFamily="34" charset="0"/>
                <a:cs typeface="Arial" panose="020B0604020202020204" pitchFamily="34" charset="0"/>
                <a:hlinkClick r:id="rId6"/>
              </a:rPr>
              <a:t>PAR-23-222</a:t>
            </a:r>
            <a:r>
              <a:rPr lang="en-US" sz="2400" dirty="0">
                <a:solidFill>
                  <a:prstClr val="black"/>
                </a:solidFill>
                <a:latin typeface="Arial" panose="020B0604020202020204" pitchFamily="34" charset="0"/>
                <a:cs typeface="Arial" panose="020B0604020202020204" pitchFamily="34" charset="0"/>
              </a:rPr>
              <a:t>)</a:t>
            </a:r>
          </a:p>
          <a:p>
            <a:pPr>
              <a:spcBef>
                <a:spcPts val="1200"/>
              </a:spcBef>
              <a:spcAft>
                <a:spcPts val="600"/>
              </a:spcAft>
              <a:defRPr/>
            </a:pPr>
            <a:r>
              <a:rPr lang="en-US" sz="2400" b="1" i="1" dirty="0">
                <a:solidFill>
                  <a:srgbClr val="003DA5"/>
                </a:solidFill>
                <a:latin typeface="Arial" panose="020B0604020202020204" pitchFamily="34" charset="0"/>
                <a:cs typeface="Arial" panose="020B0604020202020204" pitchFamily="34" charset="0"/>
              </a:rPr>
              <a:t>Whether </a:t>
            </a:r>
            <a:r>
              <a:rPr lang="en-US" sz="2400" b="1" dirty="0">
                <a:solidFill>
                  <a:srgbClr val="003DA5"/>
                </a:solidFill>
                <a:latin typeface="Arial" panose="020B0604020202020204" pitchFamily="34" charset="0"/>
                <a:cs typeface="Arial" panose="020B0604020202020204" pitchFamily="34" charset="0"/>
              </a:rPr>
              <a:t>you are eligible</a:t>
            </a:r>
          </a:p>
          <a:p>
            <a:pPr marL="274320" lvl="1" indent="-274320">
              <a:spcAft>
                <a:spcPts val="600"/>
              </a:spcAft>
              <a:buClr>
                <a:schemeClr val="tx1"/>
              </a:buClr>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Must be citizen, non-citizen national, or permanent resident</a:t>
            </a:r>
          </a:p>
          <a:p>
            <a:pPr marL="274320" lvl="1" indent="-274320">
              <a:spcAft>
                <a:spcPts val="600"/>
              </a:spcAft>
              <a:buClr>
                <a:schemeClr val="tx1"/>
              </a:buClr>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Must have identified Sponsor and defined Research Training Plan</a:t>
            </a:r>
          </a:p>
          <a:p>
            <a:pPr marL="274320" lvl="1" indent="-274320">
              <a:spcAft>
                <a:spcPts val="600"/>
              </a:spcAft>
              <a:buClr>
                <a:schemeClr val="tx1"/>
              </a:buClr>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Individual fellow applies through their university/institution</a:t>
            </a:r>
          </a:p>
          <a:p>
            <a:pPr marL="0" lvl="1">
              <a:spcBef>
                <a:spcPts val="1200"/>
              </a:spcBef>
              <a:spcAft>
                <a:spcPts val="600"/>
              </a:spcAft>
              <a:buClr>
                <a:schemeClr val="tx1"/>
              </a:buClr>
              <a:defRPr/>
            </a:pPr>
            <a:r>
              <a:rPr lang="en-US" sz="2400" b="1" i="1" dirty="0">
                <a:solidFill>
                  <a:srgbClr val="003DA5"/>
                </a:solidFill>
                <a:latin typeface="Arial" panose="020B0604020202020204" pitchFamily="34" charset="0"/>
                <a:cs typeface="Arial" panose="020B0604020202020204" pitchFamily="34" charset="0"/>
              </a:rPr>
              <a:t>When: </a:t>
            </a:r>
            <a:r>
              <a:rPr lang="en-US" sz="2400" dirty="0">
                <a:latin typeface="Arial" panose="020B0604020202020204" pitchFamily="34" charset="0"/>
                <a:cs typeface="Arial" panose="020B0604020202020204" pitchFamily="34" charset="0"/>
              </a:rPr>
              <a:t>due dates April 8, August 8, December 8</a:t>
            </a:r>
            <a:endParaRPr lang="en-US" sz="2400" b="1" i="1" dirty="0">
              <a:latin typeface="Arial" panose="020B0604020202020204" pitchFamily="34" charset="0"/>
              <a:cs typeface="Arial" panose="020B0604020202020204" pitchFamily="34" charset="0"/>
            </a:endParaRPr>
          </a:p>
        </p:txBody>
      </p:sp>
      <p:sp>
        <p:nvSpPr>
          <p:cNvPr id="4" name="Line 4">
            <a:extLst>
              <a:ext uri="{FF2B5EF4-FFF2-40B4-BE49-F238E27FC236}">
                <a16:creationId xmlns:a16="http://schemas.microsoft.com/office/drawing/2014/main" id="{AE69AE42-F6FB-56A7-3465-7F88CBA9106F}"/>
              </a:ext>
            </a:extLst>
          </p:cNvPr>
          <p:cNvSpPr>
            <a:spLocks noChangeShapeType="1"/>
          </p:cNvSpPr>
          <p:nvPr/>
        </p:nvSpPr>
        <p:spPr bwMode="auto">
          <a:xfrm>
            <a:off x="609600" y="1097280"/>
            <a:ext cx="10837333" cy="0"/>
          </a:xfrm>
          <a:prstGeom prst="line">
            <a:avLst/>
          </a:prstGeom>
          <a:noFill/>
          <a:ln w="38100">
            <a:solidFill>
              <a:srgbClr val="003DA5"/>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1C2C254-0355-4A6E-F57A-CC57959A594F}"/>
              </a:ext>
            </a:extLst>
          </p:cNvPr>
          <p:cNvSpPr txBox="1"/>
          <p:nvPr/>
        </p:nvSpPr>
        <p:spPr>
          <a:xfrm>
            <a:off x="8888897" y="6386787"/>
            <a:ext cx="3169009" cy="400110"/>
          </a:xfrm>
          <a:prstGeom prst="rect">
            <a:avLst/>
          </a:prstGeom>
          <a:noFill/>
        </p:spPr>
        <p:txBody>
          <a:bodyPr wrap="none" rtlCol="0">
            <a:spAutoFit/>
          </a:bodyPr>
          <a:lstStyle/>
          <a:p>
            <a:r>
              <a:rPr lang="en-US" sz="2000" dirty="0"/>
              <a:t>Contact: Dr. Dave Gutekunst </a:t>
            </a:r>
          </a:p>
        </p:txBody>
      </p:sp>
    </p:spTree>
    <p:extLst>
      <p:ext uri="{BB962C8B-B14F-4D97-AF65-F5344CB8AC3E}">
        <p14:creationId xmlns:p14="http://schemas.microsoft.com/office/powerpoint/2010/main" val="367637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91052" y="365125"/>
            <a:ext cx="11503881" cy="1325563"/>
          </a:xfrm>
        </p:spPr>
        <p:txBody>
          <a:bodyPr>
            <a:normAutofit/>
          </a:bodyPr>
          <a:lstStyle/>
          <a:p>
            <a:pPr algn="ctr"/>
            <a:r>
              <a:rPr lang="en-US" b="1" dirty="0"/>
              <a:t>MOSAIC K99/R00</a:t>
            </a:r>
          </a:p>
        </p:txBody>
      </p:sp>
      <p:sp>
        <p:nvSpPr>
          <p:cNvPr id="10" name="Content Placeholder 3"/>
          <p:cNvSpPr>
            <a:spLocks noGrp="1"/>
          </p:cNvSpPr>
          <p:nvPr>
            <p:ph idx="1"/>
          </p:nvPr>
        </p:nvSpPr>
        <p:spPr>
          <a:xfrm>
            <a:off x="220663" y="1862418"/>
            <a:ext cx="11503881" cy="4351338"/>
          </a:xfrm>
        </p:spPr>
        <p:txBody>
          <a:bodyPr>
            <a:normAutofit/>
          </a:bodyPr>
          <a:lstStyle/>
          <a:p>
            <a:pPr marL="640080" lvl="1" indent="-347472">
              <a:lnSpc>
                <a:spcPct val="100000"/>
              </a:lnSpc>
              <a:spcAft>
                <a:spcPts val="500"/>
              </a:spcAft>
              <a:buClr>
                <a:srgbClr val="4963AE"/>
              </a:buClr>
              <a:buSzPct val="100000"/>
            </a:pPr>
            <a:r>
              <a:rPr lang="en-US" sz="2100" dirty="0">
                <a:solidFill>
                  <a:schemeClr val="tx1"/>
                </a:solidFill>
                <a:latin typeface="Arial" panose="020B0604020202020204" pitchFamily="34" charset="0"/>
                <a:cs typeface="Arial" panose="020B0604020202020204" pitchFamily="34" charset="0"/>
              </a:rPr>
              <a:t>The Maximizing Opportunities for Scientific and Academic Independent Careers (MOSAIC) program is part of NIH’s efforts to </a:t>
            </a:r>
            <a:r>
              <a:rPr lang="en-US" sz="2100" b="1" dirty="0">
                <a:solidFill>
                  <a:schemeClr val="tx1"/>
                </a:solidFill>
                <a:latin typeface="Arial" panose="020B0604020202020204" pitchFamily="34" charset="0"/>
                <a:cs typeface="Arial" panose="020B0604020202020204" pitchFamily="34" charset="0"/>
              </a:rPr>
              <a:t>enhance diversity </a:t>
            </a:r>
            <a:r>
              <a:rPr lang="en-US" sz="2100" dirty="0">
                <a:solidFill>
                  <a:schemeClr val="tx1"/>
                </a:solidFill>
                <a:latin typeface="Arial" panose="020B0604020202020204" pitchFamily="34" charset="0"/>
                <a:cs typeface="Arial" panose="020B0604020202020204" pitchFamily="34" charset="0"/>
              </a:rPr>
              <a:t>within the academic biomedical research workforce.</a:t>
            </a:r>
          </a:p>
          <a:p>
            <a:pPr marL="640080" lvl="1" indent="-347472">
              <a:lnSpc>
                <a:spcPct val="100000"/>
              </a:lnSpc>
              <a:spcAft>
                <a:spcPts val="500"/>
              </a:spcAft>
              <a:buClr>
                <a:srgbClr val="4963AE"/>
              </a:buClr>
              <a:buSzPct val="100000"/>
            </a:pPr>
            <a:r>
              <a:rPr lang="en-US" sz="2100" dirty="0">
                <a:solidFill>
                  <a:schemeClr val="tx1"/>
                </a:solidFill>
                <a:latin typeface="Arial" panose="020B0604020202020204" pitchFamily="34" charset="0"/>
                <a:cs typeface="Arial" panose="020B0604020202020204" pitchFamily="34" charset="0"/>
              </a:rPr>
              <a:t>MOSAIC is designed to </a:t>
            </a:r>
            <a:r>
              <a:rPr lang="en-US" sz="2100" b="1" dirty="0">
                <a:solidFill>
                  <a:schemeClr val="tx1"/>
                </a:solidFill>
                <a:latin typeface="Arial" panose="020B0604020202020204" pitchFamily="34" charset="0"/>
                <a:cs typeface="Arial" panose="020B0604020202020204" pitchFamily="34" charset="0"/>
              </a:rPr>
              <a:t>facilitate the transition </a:t>
            </a:r>
            <a:r>
              <a:rPr lang="en-US" sz="2100" dirty="0">
                <a:solidFill>
                  <a:schemeClr val="tx1"/>
                </a:solidFill>
                <a:latin typeface="Arial" panose="020B0604020202020204" pitchFamily="34" charset="0"/>
                <a:cs typeface="Arial" panose="020B0604020202020204" pitchFamily="34" charset="0"/>
              </a:rPr>
              <a:t>of promising postdoctoral researchers from diverse backgrounds, for example individuals from groups </a:t>
            </a:r>
            <a:r>
              <a:rPr lang="en-US" sz="21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underrepresented in the </a:t>
            </a:r>
            <a:r>
              <a:rPr lang="en-US" sz="21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biomedical research workforce at the faculty level</a:t>
            </a:r>
            <a:r>
              <a:rPr lang="en-US" sz="2100" dirty="0">
                <a:solidFill>
                  <a:schemeClr val="tx1"/>
                </a:solidFill>
                <a:latin typeface="Arial" panose="020B0604020202020204" pitchFamily="34" charset="0"/>
                <a:cs typeface="Arial" panose="020B0604020202020204" pitchFamily="34" charset="0"/>
              </a:rPr>
              <a:t>, into independent, tenure-track or equivalent research-intensive faculty positions </a:t>
            </a:r>
            <a:r>
              <a:rPr lang="en-US" sz="2100" dirty="0">
                <a:solidFill>
                  <a:srgbClr val="0070C0"/>
                </a:solidFill>
                <a:latin typeface="Arial" panose="020B0604020202020204" pitchFamily="34" charset="0"/>
                <a:cs typeface="Arial" panose="020B0604020202020204" pitchFamily="34" charset="0"/>
              </a:rPr>
              <a:t>(see </a:t>
            </a:r>
            <a:r>
              <a:rPr lang="en-US" sz="21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MOSAIC website</a:t>
            </a:r>
            <a:r>
              <a:rPr lang="en-US" sz="2100" dirty="0">
                <a:solidFill>
                  <a:srgbClr val="0070C0"/>
                </a:solidFill>
                <a:latin typeface="Arial" panose="020B0604020202020204" pitchFamily="34" charset="0"/>
                <a:cs typeface="Arial" panose="020B0604020202020204" pitchFamily="34" charset="0"/>
              </a:rPr>
              <a:t>)</a:t>
            </a:r>
          </a:p>
          <a:p>
            <a:pPr marL="640080" lvl="1" indent="-347472">
              <a:lnSpc>
                <a:spcPct val="100000"/>
              </a:lnSpc>
              <a:spcAft>
                <a:spcPts val="500"/>
              </a:spcAft>
              <a:buClr>
                <a:srgbClr val="4963AE"/>
              </a:buClr>
              <a:buSzPct val="100000"/>
            </a:pPr>
            <a:r>
              <a:rPr lang="en-US" sz="2100" dirty="0">
                <a:solidFill>
                  <a:schemeClr val="tx1"/>
                </a:solidFill>
                <a:latin typeface="Arial" panose="020B0604020202020204" pitchFamily="34" charset="0"/>
                <a:cs typeface="Arial" panose="020B0604020202020204" pitchFamily="34" charset="0"/>
              </a:rPr>
              <a:t>The K99/R00 award is intended to </a:t>
            </a:r>
            <a:r>
              <a:rPr lang="en-US" sz="2100" b="1" dirty="0">
                <a:solidFill>
                  <a:schemeClr val="tx1"/>
                </a:solidFill>
                <a:latin typeface="Arial" panose="020B0604020202020204" pitchFamily="34" charset="0"/>
                <a:cs typeface="Arial" panose="020B0604020202020204" pitchFamily="34" charset="0"/>
              </a:rPr>
              <a:t>foster the development of a creative, independent research program </a:t>
            </a:r>
            <a:r>
              <a:rPr lang="en-US" sz="2100" dirty="0">
                <a:solidFill>
                  <a:schemeClr val="tx1"/>
                </a:solidFill>
                <a:latin typeface="Arial" panose="020B0604020202020204" pitchFamily="34" charset="0"/>
                <a:cs typeface="Arial" panose="020B0604020202020204" pitchFamily="34" charset="0"/>
              </a:rPr>
              <a:t>that will be competitive for subsequent independent funding and that will help advance the mission of the NIH.</a:t>
            </a:r>
            <a:endParaRPr lang="en-US" sz="2100" dirty="0">
              <a:solidFill>
                <a:schemeClr val="tx1"/>
              </a:solidFill>
            </a:endParaRPr>
          </a:p>
        </p:txBody>
      </p:sp>
      <p:sp>
        <p:nvSpPr>
          <p:cNvPr id="3" name="Slide Number Placeholder 2"/>
          <p:cNvSpPr>
            <a:spLocks noGrp="1"/>
          </p:cNvSpPr>
          <p:nvPr>
            <p:ph type="sldNum" sz="quarter" idx="4294967295"/>
          </p:nvPr>
        </p:nvSpPr>
        <p:spPr>
          <a:xfrm>
            <a:off x="0" y="6445250"/>
            <a:ext cx="220663" cy="195263"/>
          </a:xfrm>
          <a:prstGeom prst="rect">
            <a:avLst/>
          </a:prstGeom>
        </p:spPr>
        <p:txBody>
          <a:bodyPr wrap="square" lIns="0" tIns="0" rIns="0" bIns="0">
            <a:spAutoFit/>
          </a:bodyPr>
          <a:lstStyle>
            <a:defPPr>
              <a:defRPr lang="en-US"/>
            </a:defPPr>
            <a:lvl1pPr marL="0" algn="l" defTabSz="457200" rtl="0" eaLnBrk="1" latinLnBrk="0" hangingPunct="1">
              <a:defRPr sz="1200" b="0"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400">
              <a:lnSpc>
                <a:spcPts val="1425"/>
              </a:lnSpc>
            </a:pPr>
            <a:fld id="{81D60167-4931-47E6-BA6A-407CBD079E47}" type="slidenum">
              <a:rPr lang="en-US" spc="-5" smtClean="0"/>
              <a:pPr marL="25400">
                <a:lnSpc>
                  <a:spcPts val="1425"/>
                </a:lnSpc>
              </a:pPr>
              <a:t>14</a:t>
            </a:fld>
            <a:endParaRPr lang="en-US" dirty="0"/>
          </a:p>
        </p:txBody>
      </p:sp>
      <p:sp>
        <p:nvSpPr>
          <p:cNvPr id="4" name="TextBox 3">
            <a:extLst>
              <a:ext uri="{FF2B5EF4-FFF2-40B4-BE49-F238E27FC236}">
                <a16:creationId xmlns:a16="http://schemas.microsoft.com/office/drawing/2014/main" id="{E4C8902C-FB90-E920-09E8-F0FD1DAAEEC1}"/>
              </a:ext>
            </a:extLst>
          </p:cNvPr>
          <p:cNvSpPr txBox="1"/>
          <p:nvPr/>
        </p:nvSpPr>
        <p:spPr>
          <a:xfrm>
            <a:off x="9085785" y="6325364"/>
            <a:ext cx="2873829" cy="369332"/>
          </a:xfrm>
          <a:prstGeom prst="rect">
            <a:avLst/>
          </a:prstGeom>
          <a:noFill/>
        </p:spPr>
        <p:txBody>
          <a:bodyPr wrap="square" rtlCol="0">
            <a:spAutoFit/>
          </a:bodyPr>
          <a:lstStyle/>
          <a:p>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Contact: Dr. Tina Gatlin</a:t>
            </a: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520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802-0FD9-CAF2-1C7C-14851AB11EFF}"/>
              </a:ext>
            </a:extLst>
          </p:cNvPr>
          <p:cNvSpPr>
            <a:spLocks noGrp="1"/>
          </p:cNvSpPr>
          <p:nvPr>
            <p:ph type="title"/>
          </p:nvPr>
        </p:nvSpPr>
        <p:spPr>
          <a:xfrm>
            <a:off x="1809348" y="2193924"/>
            <a:ext cx="8161967" cy="1325563"/>
          </a:xfrm>
        </p:spPr>
        <p:txBody>
          <a:bodyPr>
            <a:normAutofit fontScale="90000"/>
          </a:bodyPr>
          <a:lstStyle/>
          <a:p>
            <a:pPr algn="ctr"/>
            <a:r>
              <a:rPr lang="en-US" b="1" dirty="0"/>
              <a:t>Diversity Funding Opportunities for Resource-Limited Institutions</a:t>
            </a:r>
          </a:p>
        </p:txBody>
      </p:sp>
    </p:spTree>
    <p:extLst>
      <p:ext uri="{BB962C8B-B14F-4D97-AF65-F5344CB8AC3E}">
        <p14:creationId xmlns:p14="http://schemas.microsoft.com/office/powerpoint/2010/main" val="227922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802-0FD9-CAF2-1C7C-14851AB11EFF}"/>
              </a:ext>
            </a:extLst>
          </p:cNvPr>
          <p:cNvSpPr>
            <a:spLocks noGrp="1"/>
          </p:cNvSpPr>
          <p:nvPr>
            <p:ph type="title"/>
          </p:nvPr>
        </p:nvSpPr>
        <p:spPr/>
        <p:txBody>
          <a:bodyPr>
            <a:normAutofit/>
          </a:bodyPr>
          <a:lstStyle/>
          <a:p>
            <a:r>
              <a:rPr kumimoji="0" lang="en-US" sz="3600" b="1" i="0" u="none" strike="noStrike" kern="1200" cap="none" spc="0" normalizeH="0" baseline="0" noProof="0" dirty="0">
                <a:ln>
                  <a:noFill/>
                </a:ln>
                <a:effectLst/>
                <a:uLnTx/>
                <a:uFillTx/>
              </a:rPr>
              <a:t>Instrumentation Grant Program for Resource-Limited Institutions (S10) </a:t>
            </a:r>
            <a:r>
              <a:rPr lang="en-US" sz="3600" b="1" dirty="0">
                <a:solidFill>
                  <a:schemeClr val="tx1"/>
                </a:solidFill>
              </a:rPr>
              <a:t>PAR-23-138</a:t>
            </a:r>
            <a:endParaRPr lang="en-US" sz="3600" dirty="0">
              <a:solidFill>
                <a:schemeClr val="tx1"/>
              </a:solidFill>
            </a:endParaRPr>
          </a:p>
        </p:txBody>
      </p:sp>
      <p:sp>
        <p:nvSpPr>
          <p:cNvPr id="3" name="Content Placeholder 2">
            <a:extLst>
              <a:ext uri="{FF2B5EF4-FFF2-40B4-BE49-F238E27FC236}">
                <a16:creationId xmlns:a16="http://schemas.microsoft.com/office/drawing/2014/main" id="{67521425-DB00-7C00-D68B-A473BE5EDCE7}"/>
              </a:ext>
            </a:extLst>
          </p:cNvPr>
          <p:cNvSpPr>
            <a:spLocks noGrp="1"/>
          </p:cNvSpPr>
          <p:nvPr>
            <p:ph idx="1"/>
          </p:nvPr>
        </p:nvSpPr>
        <p:spPr>
          <a:xfrm>
            <a:off x="344059" y="2200939"/>
            <a:ext cx="11503881" cy="3976023"/>
          </a:xfrm>
        </p:spPr>
        <p:txBody>
          <a:bodyPr>
            <a:normAutofit/>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rPr>
              <a:t>Provides awards to institutions that have limited NIH Research Project Grant funding to purchase scientific equipment. Proposed instruments may support scientific projects in basic, translational, clinical, or biomedically-related behavioral fields.</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rPr>
              <a:t>The requested instrument should invigorate current research, contribute to opportunities for new research projects, stimulate collaborations, and/or enhance education.</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rPr>
              <a:t>First application due date:</a:t>
            </a:r>
            <a:r>
              <a:rPr kumimoji="0" lang="en-US" sz="2400" b="0" i="0" u="none" strike="noStrike" kern="1200" cap="none" spc="0" normalizeH="0" baseline="0" noProof="0" dirty="0">
                <a:ln>
                  <a:noFill/>
                </a:ln>
                <a:solidFill>
                  <a:srgbClr val="000000"/>
                </a:solidFill>
                <a:effectLst/>
                <a:uLnTx/>
                <a:uFillTx/>
              </a:rPr>
              <a:t> </a:t>
            </a:r>
            <a:r>
              <a:rPr kumimoji="0" lang="en-US" sz="2400" b="1" i="0" u="none" strike="noStrike" kern="1200" cap="none" spc="0" normalizeH="0" baseline="0" noProof="0" dirty="0">
                <a:ln>
                  <a:noFill/>
                </a:ln>
                <a:solidFill>
                  <a:srgbClr val="000000"/>
                </a:solidFill>
                <a:effectLst/>
                <a:uLnTx/>
                <a:uFillTx/>
              </a:rPr>
              <a:t>July 3, 2023</a:t>
            </a:r>
            <a:endParaRPr kumimoji="0" lang="en-US" sz="2400" b="0" i="0" u="none" strike="noStrike" kern="1200" cap="none" spc="0" normalizeH="0" baseline="0" noProof="0" dirty="0">
              <a:ln>
                <a:noFill/>
              </a:ln>
              <a:solidFill>
                <a:prstClr val="black"/>
              </a:solidFill>
              <a:effectLst/>
              <a:uLnTx/>
              <a:uFillTx/>
            </a:endParaRPr>
          </a:p>
          <a:p>
            <a:endParaRPr lang="en-US" sz="2400" dirty="0"/>
          </a:p>
        </p:txBody>
      </p:sp>
      <p:sp>
        <p:nvSpPr>
          <p:cNvPr id="4" name="TextBox 3">
            <a:extLst>
              <a:ext uri="{FF2B5EF4-FFF2-40B4-BE49-F238E27FC236}">
                <a16:creationId xmlns:a16="http://schemas.microsoft.com/office/drawing/2014/main" id="{0F813B58-07FA-2802-C1D2-27BD78FA909C}"/>
              </a:ext>
            </a:extLst>
          </p:cNvPr>
          <p:cNvSpPr txBox="1"/>
          <p:nvPr/>
        </p:nvSpPr>
        <p:spPr>
          <a:xfrm>
            <a:off x="8974111" y="6377299"/>
            <a:ext cx="2873829" cy="369332"/>
          </a:xfrm>
          <a:prstGeom prst="rect">
            <a:avLst/>
          </a:prstGeom>
          <a:noFill/>
        </p:spPr>
        <p:txBody>
          <a:bodyPr wrap="square" rtlCol="0">
            <a:spAutoFit/>
          </a:bodyPr>
          <a:lstStyle/>
          <a:p>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Contact: Dr. Albert Avila</a:t>
            </a: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2454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B4792C1-E57F-1256-8EB6-DF83E0CA5869}"/>
              </a:ext>
            </a:extLst>
          </p:cNvPr>
          <p:cNvSpPr>
            <a:spLocks noGrp="1"/>
          </p:cNvSpPr>
          <p:nvPr>
            <p:ph type="title"/>
          </p:nvPr>
        </p:nvSpPr>
        <p:spPr>
          <a:xfrm>
            <a:off x="3324713" y="365126"/>
            <a:ext cx="6738254" cy="863508"/>
          </a:xfrm>
        </p:spPr>
        <p:txBody>
          <a:bodyPr>
            <a:normAutofit/>
          </a:bodyPr>
          <a:lstStyle/>
          <a:p>
            <a:r>
              <a:rPr kumimoji="0" lang="en-US" sz="3600" b="1" i="0" u="none" strike="noStrike" kern="1200" cap="none" spc="0" normalizeH="0" baseline="0" noProof="0" dirty="0">
                <a:ln>
                  <a:noFill/>
                </a:ln>
                <a:solidFill>
                  <a:srgbClr val="4963AE"/>
                </a:solidFill>
                <a:effectLst/>
                <a:uLnTx/>
                <a:uFillTx/>
              </a:rPr>
              <a:t>R15 Funding Opportunities</a:t>
            </a:r>
            <a:endParaRPr lang="en-US" sz="3600" b="1" dirty="0">
              <a:solidFill>
                <a:srgbClr val="4963AE"/>
              </a:solidFill>
            </a:endParaRPr>
          </a:p>
        </p:txBody>
      </p:sp>
      <p:sp>
        <p:nvSpPr>
          <p:cNvPr id="5" name="Content Placeholder 3">
            <a:extLst>
              <a:ext uri="{FF2B5EF4-FFF2-40B4-BE49-F238E27FC236}">
                <a16:creationId xmlns:a16="http://schemas.microsoft.com/office/drawing/2014/main" id="{0A36E67E-C3D0-F79C-E27B-5C1526C4BD3C}"/>
              </a:ext>
            </a:extLst>
          </p:cNvPr>
          <p:cNvSpPr txBox="1">
            <a:spLocks/>
          </p:cNvSpPr>
          <p:nvPr/>
        </p:nvSpPr>
        <p:spPr>
          <a:xfrm>
            <a:off x="223284" y="1151634"/>
            <a:ext cx="5998005" cy="1131794"/>
          </a:xfrm>
          <a:prstGeom prst="rect">
            <a:avLst/>
          </a:prstGeom>
        </p:spPr>
        <p:txBody>
          <a:bodyPr/>
          <a:lstStyle>
            <a:lvl1pPr marL="342900" indent="-342900" algn="l" defTabSz="457200" rtl="0" eaLnBrk="1" latinLnBrk="0" hangingPunct="1">
              <a:lnSpc>
                <a:spcPct val="125000"/>
              </a:lnSpc>
              <a:spcBef>
                <a:spcPts val="0"/>
              </a:spcBef>
              <a:spcAft>
                <a:spcPts val="1000"/>
              </a:spcAft>
              <a:buClr>
                <a:srgbClr val="4963AE"/>
              </a:buClr>
              <a:buSzPct val="135000"/>
              <a:buFont typeface="Arial"/>
              <a:buChar char="•"/>
              <a:defRPr sz="2400" kern="1200">
                <a:solidFill>
                  <a:schemeClr val="tx1"/>
                </a:solidFill>
                <a:latin typeface="Arial" pitchFamily="34" charset="0"/>
                <a:ea typeface="+mn-ea"/>
                <a:cs typeface="Arial" pitchFamily="34" charset="0"/>
              </a:defRPr>
            </a:lvl1pPr>
            <a:lvl2pPr marL="742950" indent="-285750" algn="l" defTabSz="457200" rtl="0" eaLnBrk="1" latinLnBrk="0" hangingPunct="1">
              <a:lnSpc>
                <a:spcPct val="125000"/>
              </a:lnSpc>
              <a:spcBef>
                <a:spcPts val="0"/>
              </a:spcBef>
              <a:spcAft>
                <a:spcPts val="1000"/>
              </a:spcAft>
              <a:buClr>
                <a:srgbClr val="4963AE"/>
              </a:buClr>
              <a:buSzPct val="135000"/>
              <a:buFont typeface="Courier New" pitchFamily="49" charset="0"/>
              <a:buChar char="o"/>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marR="0" lvl="0" indent="0" algn="ctr" defTabSz="457200" rtl="0" eaLnBrk="1" fontAlgn="auto" latinLnBrk="0" hangingPunct="1">
              <a:lnSpc>
                <a:spcPct val="100000"/>
              </a:lnSpc>
              <a:spcBef>
                <a:spcPts val="0"/>
              </a:spcBef>
              <a:spcAft>
                <a:spcPts val="0"/>
              </a:spcAft>
              <a:buClr>
                <a:srgbClr val="4963AE"/>
              </a:buClr>
              <a:buSzPct val="135000"/>
              <a:buFont typeface="Arial"/>
              <a:buNone/>
              <a:tabLst/>
              <a:defRPr/>
            </a:pPr>
            <a:r>
              <a:rPr kumimoji="0" lang="en-US" sz="2000" b="1" i="0" u="none" strike="noStrike" kern="1200" cap="none" spc="0" normalizeH="0" baseline="0" noProof="0" dirty="0">
                <a:ln>
                  <a:noFill/>
                </a:ln>
                <a:solidFill>
                  <a:srgbClr val="245795"/>
                </a:solidFill>
                <a:effectLst/>
                <a:uLnTx/>
                <a:uFillTx/>
                <a:latin typeface="Roboto" panose="02000000000000000000" pitchFamily="2" charset="0"/>
                <a:ea typeface="Roboto" panose="02000000000000000000" pitchFamily="2" charset="0"/>
                <a:cs typeface="Roboto" panose="02000000000000000000" pitchFamily="2" charset="0"/>
              </a:rPr>
              <a:t>Academic Research Enhancement Award (AREA) for Undergraduate-Focused Schools</a:t>
            </a:r>
          </a:p>
          <a:p>
            <a:pPr marL="114300" marR="0" lvl="0" indent="0" algn="ctr" defTabSz="457200" rtl="0" eaLnBrk="1" fontAlgn="auto" latinLnBrk="0" hangingPunct="1">
              <a:lnSpc>
                <a:spcPct val="100000"/>
              </a:lnSpc>
              <a:spcBef>
                <a:spcPts val="0"/>
              </a:spcBef>
              <a:spcAft>
                <a:spcPts val="0"/>
              </a:spcAft>
              <a:buClr>
                <a:srgbClr val="4963AE"/>
              </a:buClr>
              <a:buSzPct val="135000"/>
              <a:buFont typeface="Arial"/>
              <a:buNone/>
              <a:tabLst/>
              <a:defRPr/>
            </a:pPr>
            <a:r>
              <a:rPr lang="en-US" sz="2000" b="1" dirty="0">
                <a:latin typeface="Roboto" panose="02000000000000000000" pitchFamily="2" charset="0"/>
                <a:ea typeface="Roboto" panose="02000000000000000000" pitchFamily="2" charset="0"/>
                <a:cs typeface="Roboto" panose="02000000000000000000" pitchFamily="2" charset="0"/>
              </a:rPr>
              <a:t>PAR-21-155</a:t>
            </a:r>
            <a:endParaRPr kumimoji="0" lang="en-US" sz="2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3">
            <a:extLst>
              <a:ext uri="{FF2B5EF4-FFF2-40B4-BE49-F238E27FC236}">
                <a16:creationId xmlns:a16="http://schemas.microsoft.com/office/drawing/2014/main" id="{2460ED55-DD1F-7AD2-0AD1-BE9AA56A7125}"/>
              </a:ext>
            </a:extLst>
          </p:cNvPr>
          <p:cNvSpPr txBox="1">
            <a:spLocks/>
          </p:cNvSpPr>
          <p:nvPr/>
        </p:nvSpPr>
        <p:spPr>
          <a:xfrm>
            <a:off x="6291613" y="1151634"/>
            <a:ext cx="5857810" cy="1947188"/>
          </a:xfrm>
          <a:prstGeom prst="rect">
            <a:avLst/>
          </a:prstGeom>
        </p:spPr>
        <p:txBody>
          <a:bodyPr/>
          <a:lstStyle>
            <a:lvl1pPr marL="342900" indent="-342900" algn="l" defTabSz="457200" rtl="0" eaLnBrk="1" latinLnBrk="0" hangingPunct="1">
              <a:lnSpc>
                <a:spcPct val="125000"/>
              </a:lnSpc>
              <a:spcBef>
                <a:spcPts val="0"/>
              </a:spcBef>
              <a:spcAft>
                <a:spcPts val="1000"/>
              </a:spcAft>
              <a:buClr>
                <a:srgbClr val="4963AE"/>
              </a:buClr>
              <a:buSzPct val="135000"/>
              <a:buFont typeface="Arial"/>
              <a:buChar char="•"/>
              <a:defRPr sz="2400" kern="1200">
                <a:solidFill>
                  <a:schemeClr val="tx1"/>
                </a:solidFill>
                <a:latin typeface="Arial" pitchFamily="34" charset="0"/>
                <a:ea typeface="+mn-ea"/>
                <a:cs typeface="Arial" pitchFamily="34" charset="0"/>
              </a:defRPr>
            </a:lvl1pPr>
            <a:lvl2pPr marL="742950" indent="-285750" algn="l" defTabSz="457200" rtl="0" eaLnBrk="1" latinLnBrk="0" hangingPunct="1">
              <a:lnSpc>
                <a:spcPct val="125000"/>
              </a:lnSpc>
              <a:spcBef>
                <a:spcPts val="0"/>
              </a:spcBef>
              <a:spcAft>
                <a:spcPts val="1000"/>
              </a:spcAft>
              <a:buClr>
                <a:srgbClr val="4963AE"/>
              </a:buClr>
              <a:buSzPct val="135000"/>
              <a:buFont typeface="Courier New" pitchFamily="49" charset="0"/>
              <a:buChar char="o"/>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marR="0" lvl="0" indent="0" algn="ctr" defTabSz="457200" rtl="0" eaLnBrk="1" fontAlgn="auto" latinLnBrk="0" hangingPunct="1">
              <a:lnSpc>
                <a:spcPct val="100000"/>
              </a:lnSpc>
              <a:spcBef>
                <a:spcPts val="0"/>
              </a:spcBef>
              <a:spcAft>
                <a:spcPts val="0"/>
              </a:spcAft>
              <a:buClr>
                <a:srgbClr val="4963AE"/>
              </a:buClr>
              <a:buSzPct val="135000"/>
              <a:buFont typeface="Arial"/>
              <a:buNone/>
              <a:tabLst/>
              <a:defRPr/>
            </a:pPr>
            <a:r>
              <a:rPr kumimoji="0" lang="en-US" sz="2000" b="1" i="0" u="none" strike="noStrike" kern="1200" cap="none" spc="0" normalizeH="0" baseline="0" noProof="0" dirty="0">
                <a:ln>
                  <a:noFill/>
                </a:ln>
                <a:solidFill>
                  <a:srgbClr val="245795"/>
                </a:solidFill>
                <a:effectLst/>
                <a:uLnTx/>
                <a:uFillTx/>
                <a:latin typeface="Roboto" panose="02000000000000000000" pitchFamily="2" charset="0"/>
                <a:ea typeface="Roboto" panose="02000000000000000000" pitchFamily="2" charset="0"/>
                <a:cs typeface="Roboto" panose="02000000000000000000" pitchFamily="2" charset="0"/>
              </a:rPr>
              <a:t>Research Enhancement Award Program (REAP) for Health Professional and Graduate Schools</a:t>
            </a:r>
          </a:p>
          <a:p>
            <a:pPr marL="114300" marR="0" lvl="0" indent="0" algn="ctr" defTabSz="457200" rtl="0" eaLnBrk="1" fontAlgn="auto" latinLnBrk="0" hangingPunct="1">
              <a:lnSpc>
                <a:spcPct val="100000"/>
              </a:lnSpc>
              <a:spcBef>
                <a:spcPts val="0"/>
              </a:spcBef>
              <a:spcAft>
                <a:spcPts val="0"/>
              </a:spcAft>
              <a:buClr>
                <a:srgbClr val="4963AE"/>
              </a:buClr>
              <a:buSzPct val="135000"/>
              <a:buFont typeface="Arial"/>
              <a:buNone/>
              <a:tabLst/>
              <a:defRPr/>
            </a:pPr>
            <a:r>
              <a:rPr lang="en-US" sz="2000" b="1" dirty="0">
                <a:latin typeface="Roboto" panose="02000000000000000000" pitchFamily="2" charset="0"/>
                <a:ea typeface="Roboto" panose="02000000000000000000" pitchFamily="2" charset="0"/>
                <a:cs typeface="Roboto" panose="02000000000000000000" pitchFamily="2" charset="0"/>
              </a:rPr>
              <a:t>PAR-22-060</a:t>
            </a:r>
            <a:endParaRPr kumimoji="0" lang="en-US" sz="2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Content Placeholder">
            <a:extLst>
              <a:ext uri="{FF2B5EF4-FFF2-40B4-BE49-F238E27FC236}">
                <a16:creationId xmlns:a16="http://schemas.microsoft.com/office/drawing/2014/main" id="{58FB5E8A-0648-F971-21B9-6B07D847AC0F}"/>
              </a:ext>
            </a:extLst>
          </p:cNvPr>
          <p:cNvSpPr txBox="1">
            <a:spLocks/>
          </p:cNvSpPr>
          <p:nvPr/>
        </p:nvSpPr>
        <p:spPr>
          <a:xfrm>
            <a:off x="653143" y="2238160"/>
            <a:ext cx="11019953" cy="39666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5795"/>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5795"/>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5795"/>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5795"/>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5795"/>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defTabSz="457200">
              <a:lnSpc>
                <a:spcPct val="100000"/>
              </a:lnSpc>
              <a:spcBef>
                <a:spcPts val="0"/>
              </a:spcBef>
              <a:buClr>
                <a:srgbClr val="4963AE"/>
              </a:buClr>
              <a:buSzPct val="135000"/>
              <a:buNone/>
              <a:defRPr/>
            </a:pPr>
            <a:r>
              <a:rPr lang="en-US" b="1" u="sng" dirty="0"/>
              <a:t>Purpose:</a:t>
            </a:r>
          </a:p>
          <a:p>
            <a:pPr marL="114300" indent="0" defTabSz="457200">
              <a:lnSpc>
                <a:spcPct val="100000"/>
              </a:lnSpc>
              <a:spcBef>
                <a:spcPts val="0"/>
              </a:spcBef>
              <a:buClr>
                <a:srgbClr val="4963AE"/>
              </a:buClr>
              <a:buSzPct val="135000"/>
              <a:buNone/>
              <a:defRPr/>
            </a:pPr>
            <a:r>
              <a:rPr lang="en-US" b="0" i="0" dirty="0">
                <a:solidFill>
                  <a:srgbClr val="3B3B3B"/>
                </a:solidFill>
                <a:effectLst/>
              </a:rPr>
              <a:t>Supports small-scale research projects at educational institutions that provide baccalaureate or advanced degrees for a significant number of the Nation’s research scientists but that have not been major recipients of NIH support.</a:t>
            </a:r>
          </a:p>
          <a:p>
            <a:pPr marL="114300" indent="0" defTabSz="457200">
              <a:lnSpc>
                <a:spcPct val="100000"/>
              </a:lnSpc>
              <a:spcBef>
                <a:spcPts val="0"/>
              </a:spcBef>
              <a:buClr>
                <a:srgbClr val="4963AE"/>
              </a:buClr>
              <a:buSzPct val="135000"/>
              <a:buNone/>
              <a:defRPr/>
            </a:pPr>
            <a:r>
              <a:rPr lang="en-US" b="1" u="sng" dirty="0"/>
              <a:t>Goals:</a:t>
            </a:r>
          </a:p>
          <a:p>
            <a:pPr marL="342900" algn="l">
              <a:lnSpc>
                <a:spcPct val="100000"/>
              </a:lnSpc>
              <a:spcBef>
                <a:spcPts val="0"/>
              </a:spcBef>
              <a:buFont typeface="Arial" panose="020B0604020202020204" pitchFamily="34" charset="0"/>
              <a:buChar char="•"/>
            </a:pPr>
            <a:r>
              <a:rPr lang="en-US" b="0" i="0" dirty="0">
                <a:solidFill>
                  <a:srgbClr val="3B3B3B"/>
                </a:solidFill>
                <a:effectLst/>
              </a:rPr>
              <a:t>support meritorious research,</a:t>
            </a:r>
          </a:p>
          <a:p>
            <a:pPr marL="342900" algn="l">
              <a:lnSpc>
                <a:spcPct val="100000"/>
              </a:lnSpc>
              <a:spcBef>
                <a:spcPts val="0"/>
              </a:spcBef>
              <a:buFont typeface="Arial" panose="020B0604020202020204" pitchFamily="34" charset="0"/>
              <a:buChar char="•"/>
            </a:pPr>
            <a:r>
              <a:rPr lang="en-US" b="0" i="0" dirty="0">
                <a:solidFill>
                  <a:srgbClr val="3B3B3B"/>
                </a:solidFill>
                <a:effectLst/>
              </a:rPr>
              <a:t>expose students to research, and</a:t>
            </a:r>
          </a:p>
          <a:p>
            <a:pPr marL="342900" algn="l">
              <a:lnSpc>
                <a:spcPct val="100000"/>
              </a:lnSpc>
              <a:spcBef>
                <a:spcPts val="0"/>
              </a:spcBef>
              <a:buFont typeface="Arial" panose="020B0604020202020204" pitchFamily="34" charset="0"/>
              <a:buChar char="•"/>
            </a:pPr>
            <a:r>
              <a:rPr lang="en-US" b="0" i="0" dirty="0">
                <a:solidFill>
                  <a:srgbClr val="3B3B3B"/>
                </a:solidFill>
                <a:effectLst/>
              </a:rPr>
              <a:t>strengthen the research environment of the institution.</a:t>
            </a:r>
          </a:p>
        </p:txBody>
      </p:sp>
      <p:sp>
        <p:nvSpPr>
          <p:cNvPr id="3" name="TextBox 2">
            <a:extLst>
              <a:ext uri="{FF2B5EF4-FFF2-40B4-BE49-F238E27FC236}">
                <a16:creationId xmlns:a16="http://schemas.microsoft.com/office/drawing/2014/main" id="{2522A937-8987-6FF0-6240-F84B7187EC0C}"/>
              </a:ext>
            </a:extLst>
          </p:cNvPr>
          <p:cNvSpPr txBox="1"/>
          <p:nvPr/>
        </p:nvSpPr>
        <p:spPr>
          <a:xfrm>
            <a:off x="9035142" y="6308208"/>
            <a:ext cx="2873829" cy="369332"/>
          </a:xfrm>
          <a:prstGeom prst="rect">
            <a:avLst/>
          </a:prstGeom>
          <a:noFill/>
        </p:spPr>
        <p:txBody>
          <a:bodyPr wrap="square" rtlCol="0">
            <a:spAutoFit/>
          </a:bodyPr>
          <a:lstStyle/>
          <a:p>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Contact: Dr. Tina Gatlin</a:t>
            </a: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0675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B4792C1-E57F-1256-8EB6-DF83E0CA5869}"/>
              </a:ext>
            </a:extLst>
          </p:cNvPr>
          <p:cNvSpPr>
            <a:spLocks noGrp="1"/>
          </p:cNvSpPr>
          <p:nvPr>
            <p:ph type="title"/>
          </p:nvPr>
        </p:nvSpPr>
        <p:spPr>
          <a:xfrm>
            <a:off x="3324713" y="365126"/>
            <a:ext cx="6738254" cy="863508"/>
          </a:xfrm>
        </p:spPr>
        <p:txBody>
          <a:bodyPr>
            <a:normAutofit/>
          </a:bodyPr>
          <a:lstStyle/>
          <a:p>
            <a:r>
              <a:rPr kumimoji="0" lang="en-US" sz="3600" b="1" i="0" u="none" strike="noStrike" kern="1200" cap="none" spc="0" normalizeH="0" baseline="0" noProof="0" dirty="0">
                <a:ln>
                  <a:noFill/>
                </a:ln>
                <a:solidFill>
                  <a:srgbClr val="4963AE"/>
                </a:solidFill>
                <a:effectLst/>
                <a:uLnTx/>
                <a:uFillTx/>
              </a:rPr>
              <a:t>R15 Funding Opportunities</a:t>
            </a:r>
            <a:endParaRPr lang="en-US" sz="3600" b="1" dirty="0">
              <a:solidFill>
                <a:srgbClr val="4963AE"/>
              </a:solidFill>
            </a:endParaRPr>
          </a:p>
        </p:txBody>
      </p:sp>
      <p:sp>
        <p:nvSpPr>
          <p:cNvPr id="5" name="Content Placeholder 3">
            <a:extLst>
              <a:ext uri="{FF2B5EF4-FFF2-40B4-BE49-F238E27FC236}">
                <a16:creationId xmlns:a16="http://schemas.microsoft.com/office/drawing/2014/main" id="{0A36E67E-C3D0-F79C-E27B-5C1526C4BD3C}"/>
              </a:ext>
            </a:extLst>
          </p:cNvPr>
          <p:cNvSpPr txBox="1">
            <a:spLocks/>
          </p:cNvSpPr>
          <p:nvPr/>
        </p:nvSpPr>
        <p:spPr>
          <a:xfrm>
            <a:off x="223284" y="1228634"/>
            <a:ext cx="5998005" cy="1131794"/>
          </a:xfrm>
          <a:prstGeom prst="rect">
            <a:avLst/>
          </a:prstGeom>
        </p:spPr>
        <p:txBody>
          <a:bodyPr/>
          <a:lstStyle>
            <a:lvl1pPr marL="342900" indent="-342900" algn="l" defTabSz="457200" rtl="0" eaLnBrk="1" latinLnBrk="0" hangingPunct="1">
              <a:lnSpc>
                <a:spcPct val="125000"/>
              </a:lnSpc>
              <a:spcBef>
                <a:spcPts val="0"/>
              </a:spcBef>
              <a:spcAft>
                <a:spcPts val="1000"/>
              </a:spcAft>
              <a:buClr>
                <a:srgbClr val="4963AE"/>
              </a:buClr>
              <a:buSzPct val="135000"/>
              <a:buFont typeface="Arial"/>
              <a:buChar char="•"/>
              <a:defRPr sz="2400" kern="1200">
                <a:solidFill>
                  <a:schemeClr val="tx1"/>
                </a:solidFill>
                <a:latin typeface="Arial" pitchFamily="34" charset="0"/>
                <a:ea typeface="+mn-ea"/>
                <a:cs typeface="Arial" pitchFamily="34" charset="0"/>
              </a:defRPr>
            </a:lvl1pPr>
            <a:lvl2pPr marL="742950" indent="-285750" algn="l" defTabSz="457200" rtl="0" eaLnBrk="1" latinLnBrk="0" hangingPunct="1">
              <a:lnSpc>
                <a:spcPct val="125000"/>
              </a:lnSpc>
              <a:spcBef>
                <a:spcPts val="0"/>
              </a:spcBef>
              <a:spcAft>
                <a:spcPts val="1000"/>
              </a:spcAft>
              <a:buClr>
                <a:srgbClr val="4963AE"/>
              </a:buClr>
              <a:buSzPct val="135000"/>
              <a:buFont typeface="Courier New" pitchFamily="49" charset="0"/>
              <a:buChar char="o"/>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marR="0" lvl="0" indent="0" algn="ctr" defTabSz="457200" rtl="0" eaLnBrk="1" fontAlgn="auto" latinLnBrk="0" hangingPunct="1">
              <a:lnSpc>
                <a:spcPct val="100000"/>
              </a:lnSpc>
              <a:spcBef>
                <a:spcPts val="0"/>
              </a:spcBef>
              <a:spcAft>
                <a:spcPts val="0"/>
              </a:spcAft>
              <a:buClr>
                <a:srgbClr val="4963AE"/>
              </a:buClr>
              <a:buSzPct val="135000"/>
              <a:buFont typeface="Arial"/>
              <a:buNone/>
              <a:tabLst/>
              <a:defRPr/>
            </a:pPr>
            <a:r>
              <a:rPr kumimoji="0" lang="en-US" sz="2000" b="1" i="0" u="none" strike="noStrike" kern="1200" cap="none" spc="0" normalizeH="0" baseline="0" noProof="0" dirty="0">
                <a:ln>
                  <a:noFill/>
                </a:ln>
                <a:solidFill>
                  <a:srgbClr val="245795"/>
                </a:solidFill>
                <a:effectLst/>
                <a:uLnTx/>
                <a:uFillTx/>
                <a:latin typeface="Roboto" panose="02000000000000000000" pitchFamily="2" charset="0"/>
                <a:ea typeface="Roboto" panose="02000000000000000000" pitchFamily="2" charset="0"/>
                <a:cs typeface="Roboto" panose="02000000000000000000" pitchFamily="2" charset="0"/>
              </a:rPr>
              <a:t>Academic Research Enhancement Award (AREA) for Undergraduate-Focused Schools</a:t>
            </a:r>
          </a:p>
          <a:p>
            <a:pPr marL="114300" marR="0" lvl="0" indent="0" algn="ctr" defTabSz="457200" rtl="0" eaLnBrk="1" fontAlgn="auto" latinLnBrk="0" hangingPunct="1">
              <a:lnSpc>
                <a:spcPct val="100000"/>
              </a:lnSpc>
              <a:spcBef>
                <a:spcPts val="0"/>
              </a:spcBef>
              <a:spcAft>
                <a:spcPts val="0"/>
              </a:spcAft>
              <a:buClr>
                <a:srgbClr val="4963AE"/>
              </a:buClr>
              <a:buSzPct val="135000"/>
              <a:buFont typeface="Arial"/>
              <a:buNone/>
              <a:tabLst/>
              <a:defRPr/>
            </a:pPr>
            <a:r>
              <a:rPr lang="en-US" sz="2000" b="1" dirty="0">
                <a:latin typeface="Roboto" panose="02000000000000000000" pitchFamily="2" charset="0"/>
                <a:ea typeface="Roboto" panose="02000000000000000000" pitchFamily="2" charset="0"/>
                <a:cs typeface="Roboto" panose="02000000000000000000" pitchFamily="2" charset="0"/>
              </a:rPr>
              <a:t>PAR-21-155</a:t>
            </a:r>
            <a:endParaRPr kumimoji="0" lang="en-US" sz="2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3">
            <a:extLst>
              <a:ext uri="{FF2B5EF4-FFF2-40B4-BE49-F238E27FC236}">
                <a16:creationId xmlns:a16="http://schemas.microsoft.com/office/drawing/2014/main" id="{2460ED55-DD1F-7AD2-0AD1-BE9AA56A7125}"/>
              </a:ext>
            </a:extLst>
          </p:cNvPr>
          <p:cNvSpPr txBox="1">
            <a:spLocks/>
          </p:cNvSpPr>
          <p:nvPr/>
        </p:nvSpPr>
        <p:spPr>
          <a:xfrm>
            <a:off x="6291613" y="1228634"/>
            <a:ext cx="5857810" cy="1947188"/>
          </a:xfrm>
          <a:prstGeom prst="rect">
            <a:avLst/>
          </a:prstGeom>
        </p:spPr>
        <p:txBody>
          <a:bodyPr/>
          <a:lstStyle>
            <a:lvl1pPr marL="342900" indent="-342900" algn="l" defTabSz="457200" rtl="0" eaLnBrk="1" latinLnBrk="0" hangingPunct="1">
              <a:lnSpc>
                <a:spcPct val="125000"/>
              </a:lnSpc>
              <a:spcBef>
                <a:spcPts val="0"/>
              </a:spcBef>
              <a:spcAft>
                <a:spcPts val="1000"/>
              </a:spcAft>
              <a:buClr>
                <a:srgbClr val="4963AE"/>
              </a:buClr>
              <a:buSzPct val="135000"/>
              <a:buFont typeface="Arial"/>
              <a:buChar char="•"/>
              <a:defRPr sz="2400" kern="1200">
                <a:solidFill>
                  <a:schemeClr val="tx1"/>
                </a:solidFill>
                <a:latin typeface="Arial" pitchFamily="34" charset="0"/>
                <a:ea typeface="+mn-ea"/>
                <a:cs typeface="Arial" pitchFamily="34" charset="0"/>
              </a:defRPr>
            </a:lvl1pPr>
            <a:lvl2pPr marL="742950" indent="-285750" algn="l" defTabSz="457200" rtl="0" eaLnBrk="1" latinLnBrk="0" hangingPunct="1">
              <a:lnSpc>
                <a:spcPct val="125000"/>
              </a:lnSpc>
              <a:spcBef>
                <a:spcPts val="0"/>
              </a:spcBef>
              <a:spcAft>
                <a:spcPts val="1000"/>
              </a:spcAft>
              <a:buClr>
                <a:srgbClr val="4963AE"/>
              </a:buClr>
              <a:buSzPct val="135000"/>
              <a:buFont typeface="Courier New" pitchFamily="49" charset="0"/>
              <a:buChar char="o"/>
              <a:defRPr sz="1600" kern="1200">
                <a:solidFill>
                  <a:schemeClr val="tx1"/>
                </a:solidFill>
                <a:latin typeface="Arial" pitchFamily="34" charset="0"/>
                <a:ea typeface="+mn-ea"/>
                <a:cs typeface="Arial" pitchFamily="34" charset="0"/>
              </a:defRPr>
            </a:lvl2pPr>
            <a:lvl3pPr marL="11430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lnSpc>
                <a:spcPct val="125000"/>
              </a:lnSpc>
              <a:spcBef>
                <a:spcPts val="0"/>
              </a:spcBef>
              <a:spcAft>
                <a:spcPts val="1000"/>
              </a:spcAft>
              <a:buClr>
                <a:srgbClr val="4963AE"/>
              </a:buClr>
              <a:buSzPct val="135000"/>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marR="0" lvl="0" indent="0" algn="ctr" defTabSz="457200" rtl="0" eaLnBrk="1" fontAlgn="auto" latinLnBrk="0" hangingPunct="1">
              <a:lnSpc>
                <a:spcPct val="100000"/>
              </a:lnSpc>
              <a:spcBef>
                <a:spcPts val="0"/>
              </a:spcBef>
              <a:spcAft>
                <a:spcPts val="0"/>
              </a:spcAft>
              <a:buClr>
                <a:srgbClr val="4963AE"/>
              </a:buClr>
              <a:buSzPct val="135000"/>
              <a:buFont typeface="Arial"/>
              <a:buNone/>
              <a:tabLst/>
              <a:defRPr/>
            </a:pPr>
            <a:r>
              <a:rPr kumimoji="0" lang="en-US" sz="2000" b="1" i="0" u="none" strike="noStrike" kern="1200" cap="none" spc="0" normalizeH="0" baseline="0" noProof="0" dirty="0">
                <a:ln>
                  <a:noFill/>
                </a:ln>
                <a:solidFill>
                  <a:srgbClr val="245795"/>
                </a:solidFill>
                <a:effectLst/>
                <a:uLnTx/>
                <a:uFillTx/>
                <a:latin typeface="Roboto" panose="02000000000000000000" pitchFamily="2" charset="0"/>
                <a:ea typeface="Roboto" panose="02000000000000000000" pitchFamily="2" charset="0"/>
                <a:cs typeface="Roboto" panose="02000000000000000000" pitchFamily="2" charset="0"/>
              </a:rPr>
              <a:t>Research Enhancement Award Program (REAP) for Health Professional and Graduate Schools</a:t>
            </a:r>
          </a:p>
          <a:p>
            <a:pPr marL="114300" marR="0" lvl="0" indent="0" algn="ctr" defTabSz="457200" rtl="0" eaLnBrk="1" fontAlgn="auto" latinLnBrk="0" hangingPunct="1">
              <a:lnSpc>
                <a:spcPct val="100000"/>
              </a:lnSpc>
              <a:spcBef>
                <a:spcPts val="0"/>
              </a:spcBef>
              <a:spcAft>
                <a:spcPts val="0"/>
              </a:spcAft>
              <a:buClr>
                <a:srgbClr val="4963AE"/>
              </a:buClr>
              <a:buSzPct val="135000"/>
              <a:buFont typeface="Arial"/>
              <a:buNone/>
              <a:tabLst/>
              <a:defRPr/>
            </a:pPr>
            <a:r>
              <a:rPr lang="en-US" sz="2000" b="1" dirty="0">
                <a:latin typeface="Roboto" panose="02000000000000000000" pitchFamily="2" charset="0"/>
                <a:ea typeface="Roboto" panose="02000000000000000000" pitchFamily="2" charset="0"/>
                <a:cs typeface="Roboto" panose="02000000000000000000" pitchFamily="2" charset="0"/>
              </a:rPr>
              <a:t>PAR-22-060</a:t>
            </a:r>
            <a:endParaRPr kumimoji="0" lang="en-US" sz="2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a:extLst>
              <a:ext uri="{FF2B5EF4-FFF2-40B4-BE49-F238E27FC236}">
                <a16:creationId xmlns:a16="http://schemas.microsoft.com/office/drawing/2014/main" id="{E9848427-7BCD-F891-2D85-82B9B51AC8B6}"/>
              </a:ext>
            </a:extLst>
          </p:cNvPr>
          <p:cNvSpPr txBox="1">
            <a:spLocks/>
          </p:cNvSpPr>
          <p:nvPr/>
        </p:nvSpPr>
        <p:spPr>
          <a:xfrm>
            <a:off x="402771" y="2583712"/>
            <a:ext cx="11291630" cy="3657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5795"/>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5795"/>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5795"/>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5795"/>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5795"/>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defTabSz="457200">
              <a:lnSpc>
                <a:spcPct val="100000"/>
              </a:lnSpc>
              <a:spcBef>
                <a:spcPts val="0"/>
              </a:spcBef>
              <a:buClr>
                <a:srgbClr val="4963AE"/>
              </a:buClr>
              <a:buSzPct val="135000"/>
              <a:buFont typeface="Arial"/>
              <a:buChar char="•"/>
              <a:defRPr/>
            </a:pPr>
            <a:r>
              <a:rPr lang="en-US" sz="2400" b="1" dirty="0">
                <a:solidFill>
                  <a:schemeClr val="tx1"/>
                </a:solidFill>
              </a:rPr>
              <a:t>Makes an important scientific contribution to the research field(s) proposed</a:t>
            </a:r>
          </a:p>
          <a:p>
            <a:pPr marL="457200" indent="-342900" defTabSz="457200">
              <a:lnSpc>
                <a:spcPct val="100000"/>
              </a:lnSpc>
              <a:spcBef>
                <a:spcPts val="0"/>
              </a:spcBef>
              <a:buClr>
                <a:srgbClr val="4963AE"/>
              </a:buClr>
              <a:buSzPct val="135000"/>
              <a:buFont typeface="Arial"/>
              <a:buChar char="•"/>
              <a:defRPr/>
            </a:pPr>
            <a:r>
              <a:rPr lang="en-US" sz="2400" b="1" dirty="0">
                <a:solidFill>
                  <a:schemeClr val="tx1"/>
                </a:solidFill>
              </a:rPr>
              <a:t>Small scale research grants at institutions that do not receive substantial NIH funding</a:t>
            </a:r>
          </a:p>
          <a:p>
            <a:pPr marL="457200" indent="-342900" defTabSz="457200">
              <a:lnSpc>
                <a:spcPct val="100000"/>
              </a:lnSpc>
              <a:spcBef>
                <a:spcPts val="0"/>
              </a:spcBef>
              <a:buClr>
                <a:srgbClr val="4963AE"/>
              </a:buClr>
              <a:buSzPct val="135000"/>
              <a:buFont typeface="Arial"/>
              <a:buChar char="•"/>
              <a:defRPr/>
            </a:pPr>
            <a:r>
              <a:rPr lang="en-US" sz="2400" b="1" dirty="0">
                <a:solidFill>
                  <a:schemeClr val="tx1"/>
                </a:solidFill>
              </a:rPr>
              <a:t>Provides up to $300,000 in direct costs over a 3 year period</a:t>
            </a:r>
          </a:p>
          <a:p>
            <a:pPr marL="457200" indent="-342900" defTabSz="457200">
              <a:lnSpc>
                <a:spcPct val="100000"/>
              </a:lnSpc>
              <a:spcBef>
                <a:spcPts val="0"/>
              </a:spcBef>
              <a:buClr>
                <a:srgbClr val="4963AE"/>
              </a:buClr>
              <a:buSzPct val="135000"/>
              <a:buFont typeface="Arial"/>
              <a:buChar char="•"/>
              <a:defRPr/>
            </a:pPr>
            <a:r>
              <a:rPr lang="en-US" sz="2400" b="1" dirty="0">
                <a:solidFill>
                  <a:schemeClr val="tx1"/>
                </a:solidFill>
              </a:rPr>
              <a:t>Includes a 12-page research strategy</a:t>
            </a:r>
          </a:p>
          <a:p>
            <a:pPr marL="857250" lvl="1" indent="-285750" defTabSz="457200">
              <a:lnSpc>
                <a:spcPct val="100000"/>
              </a:lnSpc>
              <a:spcBef>
                <a:spcPts val="0"/>
              </a:spcBef>
              <a:buClr>
                <a:srgbClr val="4963AE"/>
              </a:buClr>
              <a:buSzPct val="100000"/>
              <a:buFont typeface="Courier New" pitchFamily="49" charset="0"/>
              <a:buChar char="o"/>
              <a:defRPr/>
            </a:pPr>
            <a:r>
              <a:rPr lang="en-US" b="1" dirty="0">
                <a:solidFill>
                  <a:schemeClr val="tx1"/>
                </a:solidFill>
              </a:rPr>
              <a:t>Same scored review criteria as R01 with added emphasis on student engagement in research; not a training grant</a:t>
            </a:r>
          </a:p>
          <a:p>
            <a:pPr marL="857250" lvl="1" indent="-285750" defTabSz="457200">
              <a:lnSpc>
                <a:spcPct val="100000"/>
              </a:lnSpc>
              <a:spcBef>
                <a:spcPts val="0"/>
              </a:spcBef>
              <a:buClr>
                <a:srgbClr val="4963AE"/>
              </a:buClr>
              <a:buSzPct val="100000"/>
              <a:buFont typeface="Courier New" pitchFamily="49" charset="0"/>
              <a:buChar char="o"/>
              <a:defRPr/>
            </a:pPr>
            <a:r>
              <a:rPr lang="en-US" b="1" dirty="0">
                <a:solidFill>
                  <a:schemeClr val="tx1"/>
                </a:solidFill>
              </a:rPr>
              <a:t>Preliminary data not required</a:t>
            </a:r>
          </a:p>
          <a:p>
            <a:pPr marL="857250" lvl="1" indent="-285750" defTabSz="457200">
              <a:lnSpc>
                <a:spcPct val="100000"/>
              </a:lnSpc>
              <a:spcBef>
                <a:spcPts val="0"/>
              </a:spcBef>
              <a:buClr>
                <a:srgbClr val="4963AE"/>
              </a:buClr>
              <a:buSzPct val="100000"/>
              <a:buFont typeface="Courier New" pitchFamily="49" charset="0"/>
              <a:buChar char="o"/>
              <a:defRPr/>
            </a:pPr>
            <a:r>
              <a:rPr lang="en-US" b="1" dirty="0">
                <a:solidFill>
                  <a:schemeClr val="tx1"/>
                </a:solidFill>
              </a:rPr>
              <a:t>Strengthen the research environment of the institution or school</a:t>
            </a:r>
          </a:p>
          <a:p>
            <a:pPr marL="457200" indent="-342900" defTabSz="457200">
              <a:lnSpc>
                <a:spcPct val="100000"/>
              </a:lnSpc>
              <a:spcBef>
                <a:spcPts val="0"/>
              </a:spcBef>
              <a:buClr>
                <a:srgbClr val="4963AE"/>
              </a:buClr>
              <a:buSzPct val="135000"/>
              <a:buFont typeface="Arial"/>
              <a:buChar char="•"/>
              <a:defRPr/>
            </a:pPr>
            <a:r>
              <a:rPr lang="en-US" sz="2400" b="1" dirty="0">
                <a:solidFill>
                  <a:schemeClr val="tx1"/>
                </a:solidFill>
              </a:rPr>
              <a:t>Can have multiple PIs if all PIs are eligible for the same R15 NOFO</a:t>
            </a:r>
          </a:p>
          <a:p>
            <a:pPr marL="457200" indent="-342900" defTabSz="457200">
              <a:lnSpc>
                <a:spcPct val="100000"/>
              </a:lnSpc>
              <a:spcBef>
                <a:spcPts val="0"/>
              </a:spcBef>
              <a:buClr>
                <a:srgbClr val="4963AE"/>
              </a:buClr>
              <a:buSzPct val="135000"/>
              <a:buFont typeface="Arial"/>
              <a:buChar char="•"/>
              <a:defRPr/>
            </a:pPr>
            <a:r>
              <a:rPr lang="en-US" sz="2400" b="1" dirty="0">
                <a:solidFill>
                  <a:schemeClr val="tx1"/>
                </a:solidFill>
              </a:rPr>
              <a:t>Renewable</a:t>
            </a:r>
          </a:p>
        </p:txBody>
      </p:sp>
    </p:spTree>
    <p:extLst>
      <p:ext uri="{BB962C8B-B14F-4D97-AF65-F5344CB8AC3E}">
        <p14:creationId xmlns:p14="http://schemas.microsoft.com/office/powerpoint/2010/main" val="243675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802-0FD9-CAF2-1C7C-14851AB11EFF}"/>
              </a:ext>
            </a:extLst>
          </p:cNvPr>
          <p:cNvSpPr>
            <a:spLocks noGrp="1"/>
          </p:cNvSpPr>
          <p:nvPr>
            <p:ph type="title"/>
          </p:nvPr>
        </p:nvSpPr>
        <p:spPr>
          <a:xfrm>
            <a:off x="587829" y="365126"/>
            <a:ext cx="11260112" cy="777874"/>
          </a:xfrm>
        </p:spPr>
        <p:txBody>
          <a:bodyPr>
            <a:normAutofit/>
          </a:bodyPr>
          <a:lstStyle/>
          <a:p>
            <a:pPr algn="ctr"/>
            <a:r>
              <a:rPr kumimoji="0" lang="en-US" sz="3600" b="1" i="0" u="none" strike="noStrike" kern="1200" cap="none" spc="0" normalizeH="0" baseline="0" noProof="0" dirty="0">
                <a:ln>
                  <a:noFill/>
                </a:ln>
                <a:effectLst/>
                <a:uLnTx/>
                <a:uFillTx/>
              </a:rPr>
              <a:t>NIH R15 Applicant and Institution </a:t>
            </a:r>
            <a:r>
              <a:rPr kumimoji="0" lang="en-US" sz="3600" b="1" i="0" u="none" strike="noStrike" kern="1200" cap="none" spc="0" normalizeH="0" baseline="0" noProof="0" dirty="0" err="1">
                <a:ln>
                  <a:noFill/>
                </a:ln>
                <a:effectLst/>
                <a:uLnTx/>
                <a:uFillTx/>
              </a:rPr>
              <a:t>Eligi</a:t>
            </a:r>
            <a:r>
              <a:rPr lang="en-US" sz="3600" b="1" dirty="0" err="1"/>
              <a:t>bility</a:t>
            </a:r>
            <a:endParaRPr lang="en-US" sz="3600" dirty="0"/>
          </a:p>
        </p:txBody>
      </p:sp>
      <p:sp>
        <p:nvSpPr>
          <p:cNvPr id="3" name="Content Placeholder 2">
            <a:extLst>
              <a:ext uri="{FF2B5EF4-FFF2-40B4-BE49-F238E27FC236}">
                <a16:creationId xmlns:a16="http://schemas.microsoft.com/office/drawing/2014/main" id="{67521425-DB00-7C00-D68B-A473BE5EDCE7}"/>
              </a:ext>
            </a:extLst>
          </p:cNvPr>
          <p:cNvSpPr>
            <a:spLocks noGrp="1"/>
          </p:cNvSpPr>
          <p:nvPr>
            <p:ph idx="1"/>
          </p:nvPr>
        </p:nvSpPr>
        <p:spPr>
          <a:xfrm>
            <a:off x="0" y="1302495"/>
            <a:ext cx="12083143" cy="5018314"/>
          </a:xfrm>
        </p:spPr>
        <p:txBody>
          <a:bodyPr>
            <a:normAutofit fontScale="77500" lnSpcReduction="20000"/>
          </a:bodyPr>
          <a:lstStyle/>
          <a:p>
            <a:pPr marL="55563" marR="0" lvl="1" indent="0" algn="l"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rPr>
              <a:t>Eligibility </a:t>
            </a:r>
            <a:r>
              <a:rPr kumimoji="0" lang="en-US" sz="1800" b="1" i="0" u="none" strike="noStrike" kern="1200" cap="none" spc="0" normalizeH="0" baseline="0" noProof="0" dirty="0">
                <a:ln>
                  <a:noFill/>
                </a:ln>
                <a:solidFill>
                  <a:prstClr val="black"/>
                </a:solidFill>
                <a:effectLst/>
                <a:uLnTx/>
                <a:uFillTx/>
              </a:rPr>
              <a:t>(2 levels of eligibility)</a:t>
            </a:r>
          </a:p>
          <a:p>
            <a:pPr marL="55563" marR="0" lvl="1" indent="0" algn="l" defTabSz="914400" rtl="0" eaLnBrk="0" fontAlgn="auto" latinLnBrk="0" hangingPunct="0">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endParaRPr>
          </a:p>
          <a:p>
            <a:pPr marL="55563" marR="0" lvl="1" indent="0" algn="l" defTabSz="914400" rtl="0" eaLnBrk="0" fontAlgn="auto" latinLnBrk="0" hangingPunct="0">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effectLst/>
                <a:uLnTx/>
                <a:uFillTx/>
              </a:rPr>
              <a:t>Applicant</a:t>
            </a:r>
          </a:p>
          <a:p>
            <a:pPr marL="620713" marR="0" lvl="1" indent="-2286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b="0" i="0" u="none" strike="noStrike" kern="1200" cap="none" spc="0" normalizeH="0" baseline="0" noProof="0" dirty="0">
                <a:ln>
                  <a:noFill/>
                </a:ln>
                <a:solidFill>
                  <a:prstClr val="black"/>
                </a:solidFill>
                <a:effectLst/>
                <a:uLnTx/>
                <a:uFillTx/>
              </a:rPr>
              <a:t>The PI must have a primary faculty appointment at an R15-eligible institution</a:t>
            </a:r>
          </a:p>
          <a:p>
            <a:pPr marL="620713" marR="0" lvl="1" indent="-228600" algn="l" defTabSz="914400" rtl="0" eaLnBrk="0" fontAlgn="base" latinLnBrk="0" hangingPunct="0">
              <a:lnSpc>
                <a:spcPct val="100000"/>
              </a:lnSpc>
              <a:spcBef>
                <a:spcPts val="0"/>
              </a:spcBef>
              <a:spcAft>
                <a:spcPts val="0"/>
              </a:spcAft>
              <a:buClrTx/>
              <a:buSzTx/>
              <a:buFont typeface="Arial" pitchFamily="34" charset="0"/>
              <a:buChar char="•"/>
              <a:tabLst/>
              <a:defRPr/>
            </a:pPr>
            <a:r>
              <a:rPr kumimoji="0" lang="en-US" b="0" i="0" u="none" strike="noStrike" kern="1200" cap="none" spc="0" normalizeH="0" baseline="0" noProof="0" dirty="0">
                <a:ln>
                  <a:noFill/>
                </a:ln>
                <a:solidFill>
                  <a:prstClr val="black"/>
                </a:solidFill>
                <a:effectLst/>
                <a:uLnTx/>
                <a:uFillTx/>
              </a:rPr>
              <a:t>The PI may not be the PI of an active NIH research grant at the time of the R15 award</a:t>
            </a:r>
          </a:p>
          <a:p>
            <a:pPr marL="620713" marR="0" lvl="1" indent="-228600" algn="l" defTabSz="914400" rtl="0" eaLnBrk="0" fontAlgn="base" latinLnBrk="0" hangingPunct="0">
              <a:lnSpc>
                <a:spcPct val="100000"/>
              </a:lnSpc>
              <a:spcBef>
                <a:spcPts val="0"/>
              </a:spcBef>
              <a:spcAft>
                <a:spcPts val="0"/>
              </a:spcAft>
              <a:buClrTx/>
              <a:buSzTx/>
              <a:buFont typeface="Arial" pitchFamily="34" charset="0"/>
              <a:buChar char="•"/>
              <a:tabLst/>
              <a:defRPr/>
            </a:pPr>
            <a:r>
              <a:rPr kumimoji="0" lang="en-US" b="0" i="0" u="none" strike="noStrike" kern="1200" cap="none" spc="0" normalizeH="0" baseline="0" noProof="0" dirty="0">
                <a:ln>
                  <a:noFill/>
                </a:ln>
                <a:solidFill>
                  <a:prstClr val="black"/>
                </a:solidFill>
                <a:effectLst/>
                <a:uLnTx/>
                <a:uFillTx/>
              </a:rPr>
              <a:t>The PI may not be awarded more than one </a:t>
            </a:r>
            <a:r>
              <a:rPr lang="en-US" dirty="0">
                <a:solidFill>
                  <a:prstClr val="black"/>
                </a:solidFill>
              </a:rPr>
              <a:t>R15 </a:t>
            </a:r>
            <a:r>
              <a:rPr kumimoji="0" lang="en-US" b="0" i="0" u="none" strike="noStrike" kern="1200" cap="none" spc="0" normalizeH="0" baseline="0" noProof="0" dirty="0">
                <a:ln>
                  <a:noFill/>
                </a:ln>
                <a:solidFill>
                  <a:prstClr val="black"/>
                </a:solidFill>
                <a:effectLst/>
                <a:uLnTx/>
                <a:uFillTx/>
              </a:rPr>
              <a:t>award at one time</a:t>
            </a:r>
          </a:p>
          <a:p>
            <a:pPr marL="620713" marR="0" lvl="1" indent="-228600" algn="l" defTabSz="914400" rtl="0" eaLnBrk="0" fontAlgn="base" latinLnBrk="0" hangingPunct="0">
              <a:lnSpc>
                <a:spcPct val="100000"/>
              </a:lnSpc>
              <a:spcBef>
                <a:spcPts val="0"/>
              </a:spcBef>
              <a:spcAft>
                <a:spcPts val="0"/>
              </a:spcAft>
              <a:buClrTx/>
              <a:buSzTx/>
              <a:buFont typeface="Arial" pitchFamily="34" charset="0"/>
              <a:buChar char="•"/>
              <a:tabLst/>
              <a:defRPr/>
            </a:pPr>
            <a:endParaRPr kumimoji="0" lang="en-US" b="0" i="0" u="none" strike="noStrike" kern="1200" cap="none" spc="0" normalizeH="0" baseline="0" noProof="0" dirty="0">
              <a:ln>
                <a:noFill/>
              </a:ln>
              <a:solidFill>
                <a:prstClr val="black"/>
              </a:solidFill>
              <a:effectLst/>
              <a:uLnTx/>
              <a:uFillTx/>
            </a:endParaRPr>
          </a:p>
          <a:p>
            <a:pPr marL="53975" marR="0" lvl="1" indent="0" algn="l" defTabSz="914400" rtl="0" eaLnBrk="0" fontAlgn="base" latinLnBrk="0" hangingPunct="0">
              <a:lnSpc>
                <a:spcPct val="100000"/>
              </a:lnSpc>
              <a:spcBef>
                <a:spcPts val="0"/>
              </a:spcBef>
              <a:spcAft>
                <a:spcPts val="0"/>
              </a:spcAft>
              <a:buClrTx/>
              <a:buSzTx/>
              <a:buNone/>
              <a:tabLst/>
              <a:defRPr/>
            </a:pPr>
            <a:r>
              <a:rPr kumimoji="0" lang="en-US" sz="2800" b="1" i="0" u="sng" strike="noStrike" kern="1200" cap="none" spc="0" normalizeH="0" baseline="0" noProof="0" dirty="0">
                <a:ln>
                  <a:noFill/>
                </a:ln>
                <a:effectLst/>
                <a:uLnTx/>
                <a:uFillTx/>
              </a:rPr>
              <a:t>Institution</a:t>
            </a:r>
          </a:p>
          <a:p>
            <a:pPr marL="620713" marR="0" lvl="1" indent="-228600" algn="l" defTabSz="914400" rtl="0" eaLnBrk="0" fontAlgn="base" latinLnBrk="0" hangingPunct="0">
              <a:lnSpc>
                <a:spcPct val="110000"/>
              </a:lnSpc>
              <a:spcBef>
                <a:spcPts val="0"/>
              </a:spcBef>
              <a:spcAft>
                <a:spcPts val="600"/>
              </a:spcAft>
              <a:buClrTx/>
              <a:buSzTx/>
              <a:buFont typeface="Arial" pitchFamily="34" charset="0"/>
              <a:buChar char="•"/>
              <a:tabLst/>
              <a:defRPr/>
            </a:pPr>
            <a:r>
              <a:rPr kumimoji="0" lang="en-US" b="0" i="0" u="none" strike="noStrike" kern="1200" cap="none" spc="0" normalizeH="0" baseline="0" noProof="0" dirty="0">
                <a:ln>
                  <a:noFill/>
                </a:ln>
                <a:solidFill>
                  <a:srgbClr val="333333"/>
                </a:solidFill>
                <a:effectLst/>
                <a:uLnTx/>
                <a:uFillTx/>
              </a:rPr>
              <a:t>At the time of application submission, all the non-health professional components of the institution together have not received support from the NIH totaling more than $6 million per year (in both direct and F&amp;A/indirect costs) in 4 of the last 7 fiscal years. (Note that all activity codes are included in this calculation except the following: C06, S10, and all activity codes starting with a G.)</a:t>
            </a:r>
          </a:p>
          <a:p>
            <a:pPr marL="620713" lvl="1" eaLnBrk="0" fontAlgn="base" hangingPunct="0">
              <a:lnSpc>
                <a:spcPct val="110000"/>
              </a:lnSpc>
              <a:spcBef>
                <a:spcPts val="0"/>
              </a:spcBef>
              <a:spcAft>
                <a:spcPts val="600"/>
              </a:spcAft>
              <a:defRPr/>
            </a:pPr>
            <a:r>
              <a:rPr lang="en-US" b="0" i="0" dirty="0">
                <a:effectLst/>
              </a:rPr>
              <a:t>REAP: </a:t>
            </a:r>
            <a:r>
              <a:rPr lang="en-US" b="0" i="0" dirty="0">
                <a:solidFill>
                  <a:srgbClr val="333333"/>
                </a:solidFill>
                <a:effectLst/>
              </a:rPr>
              <a:t>Health professional schools and colleges are accredited institutions that provide education and training leading to a health professional degree, including but not limited to: BSN, MSN, DNP, MD, DDS, DO, PharmD, DVM, OD, DPT, DC, ND, DPM, MOT, OTD, DPT, MS-SLP, </a:t>
            </a:r>
            <a:r>
              <a:rPr lang="en-US" b="0" i="0" dirty="0" err="1">
                <a:solidFill>
                  <a:srgbClr val="333333"/>
                </a:solidFill>
                <a:effectLst/>
              </a:rPr>
              <a:t>CScD</a:t>
            </a:r>
            <a:r>
              <a:rPr lang="en-US" b="0" i="0" dirty="0">
                <a:solidFill>
                  <a:srgbClr val="333333"/>
                </a:solidFill>
                <a:effectLst/>
              </a:rPr>
              <a:t>, SLPD, </a:t>
            </a:r>
            <a:r>
              <a:rPr lang="en-US" b="0" i="0" dirty="0" err="1">
                <a:solidFill>
                  <a:srgbClr val="333333"/>
                </a:solidFill>
                <a:effectLst/>
              </a:rPr>
              <a:t>AuD</a:t>
            </a:r>
            <a:r>
              <a:rPr lang="en-US" b="0" i="0" dirty="0">
                <a:solidFill>
                  <a:srgbClr val="333333"/>
                </a:solidFill>
                <a:effectLst/>
              </a:rPr>
              <a:t>, MSPO, MSAT, and MPH.</a:t>
            </a:r>
          </a:p>
          <a:p>
            <a:pPr marL="620713" lvl="1" eaLnBrk="0" fontAlgn="base" hangingPunct="0">
              <a:lnSpc>
                <a:spcPct val="110000"/>
              </a:lnSpc>
              <a:spcBef>
                <a:spcPts val="0"/>
              </a:spcBef>
              <a:spcAft>
                <a:spcPts val="600"/>
              </a:spcAft>
              <a:defRPr/>
            </a:pPr>
            <a:r>
              <a:rPr lang="en-US" b="0" i="0" dirty="0">
                <a:solidFill>
                  <a:srgbClr val="333333"/>
                </a:solidFill>
                <a:effectLst/>
              </a:rPr>
              <a:t>Undergraduate-focused institutions with undergraduate enrollment greater than graduate enrollment should apply to </a:t>
            </a:r>
            <a:r>
              <a:rPr lang="en-US" b="0" i="0" dirty="0">
                <a:effectLst/>
              </a:rPr>
              <a:t>AREA R15</a:t>
            </a:r>
            <a:endParaRPr kumimoji="0" lang="en-US" b="0" i="0" u="none" strike="noStrike" kern="1200" cap="none" spc="0" normalizeH="0" baseline="0" noProof="0" dirty="0">
              <a:ln>
                <a:noFill/>
              </a:ln>
              <a:solidFill>
                <a:srgbClr val="333333"/>
              </a:solidFill>
              <a:effectLst/>
              <a:uLnTx/>
              <a:uFillTx/>
            </a:endParaRPr>
          </a:p>
          <a:p>
            <a:pPr marL="365125" marR="0" lvl="0" indent="-255588" algn="l" defTabSz="914400" rtl="0" eaLnBrk="0" fontAlgn="auto" latinLnBrk="0" hangingPunct="0">
              <a:lnSpc>
                <a:spcPct val="100000"/>
              </a:lnSpc>
              <a:spcBef>
                <a:spcPts val="0"/>
              </a:spcBef>
              <a:spcAft>
                <a:spcPts val="0"/>
              </a:spcAft>
              <a:buClrTx/>
              <a:buSzPct val="68000"/>
              <a:buFontTx/>
              <a:buNone/>
              <a:tabLst/>
              <a:defRPr/>
            </a:pPr>
            <a:endParaRPr kumimoji="0" lang="en-US" sz="2400" b="0" i="0" u="none" strike="noStrike" kern="1200" cap="none" spc="0" normalizeH="0" baseline="0" noProof="0" dirty="0">
              <a:ln>
                <a:noFill/>
              </a:ln>
              <a:solidFill>
                <a:prstClr val="black"/>
              </a:solidFill>
              <a:effectLst/>
              <a:uLnTx/>
              <a:uFillTx/>
            </a:endParaRPr>
          </a:p>
        </p:txBody>
      </p:sp>
      <p:sp>
        <p:nvSpPr>
          <p:cNvPr id="5" name="TextBox 4">
            <a:extLst>
              <a:ext uri="{FF2B5EF4-FFF2-40B4-BE49-F238E27FC236}">
                <a16:creationId xmlns:a16="http://schemas.microsoft.com/office/drawing/2014/main" id="{198825F0-EC53-6AEB-1894-53EC941B52C3}"/>
              </a:ext>
            </a:extLst>
          </p:cNvPr>
          <p:cNvSpPr txBox="1"/>
          <p:nvPr/>
        </p:nvSpPr>
        <p:spPr>
          <a:xfrm>
            <a:off x="5715000" y="6081223"/>
            <a:ext cx="6281057" cy="646331"/>
          </a:xfrm>
          <a:prstGeom prst="rect">
            <a:avLst/>
          </a:prstGeom>
          <a:noFill/>
        </p:spPr>
        <p:txBody>
          <a:bodyPr wrap="square">
            <a:spAutoFit/>
          </a:bodyPr>
          <a:lstStyle/>
          <a:p>
            <a:pPr marL="114300" marR="0" lvl="0" indent="0" algn="l" defTabSz="457200" rtl="0" eaLnBrk="1" fontAlgn="auto" latinLnBrk="0" hangingPunct="1">
              <a:spcBef>
                <a:spcPts val="0"/>
              </a:spcBef>
              <a:buClr>
                <a:srgbClr val="4963AE"/>
              </a:buClr>
              <a:buSzPct val="135000"/>
              <a:buFont typeface="Arial"/>
              <a:buNone/>
              <a:tabLst/>
              <a:defRPr/>
            </a:pPr>
            <a:r>
              <a:rPr kumimoji="0" lang="en-US"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Some institutions may be eligible for BOTH the AREA and REAP programs</a:t>
            </a:r>
            <a:endParaRPr kumimoji="0" lang="fr-FR"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678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802-0FD9-CAF2-1C7C-14851AB11EFF}"/>
              </a:ext>
            </a:extLst>
          </p:cNvPr>
          <p:cNvSpPr>
            <a:spLocks noGrp="1"/>
          </p:cNvSpPr>
          <p:nvPr>
            <p:ph type="title"/>
          </p:nvPr>
        </p:nvSpPr>
        <p:spPr>
          <a:xfrm>
            <a:off x="344060" y="365126"/>
            <a:ext cx="11681363" cy="1027740"/>
          </a:xfrm>
        </p:spPr>
        <p:txBody>
          <a:bodyPr>
            <a:noAutofit/>
          </a:bodyPr>
          <a:lstStyle/>
          <a:p>
            <a:r>
              <a:rPr lang="en-US" sz="2400" b="1" dirty="0">
                <a:ea typeface="Calibri" panose="020F0502020204030204" pitchFamily="34" charset="0"/>
                <a:cs typeface="Helvetica" panose="020B0604020202020204" pitchFamily="34" charset="0"/>
              </a:rPr>
              <a:t>Enhancing Biomedical Engineering, Imaging, and Technology Acceleration (BEITA) at Historically Black Colleges and Universities (HBCUs) </a:t>
            </a:r>
            <a:r>
              <a:rPr lang="en-US" sz="2400" b="1" dirty="0">
                <a:solidFill>
                  <a:schemeClr val="tx1"/>
                </a:solidFill>
                <a:ea typeface="Calibri" panose="020F0502020204030204" pitchFamily="34" charset="0"/>
                <a:cs typeface="Helvetica" panose="020B0604020202020204" pitchFamily="34" charset="0"/>
              </a:rPr>
              <a:t>RFA-EB-23-006</a:t>
            </a:r>
            <a:endParaRPr lang="en-US" sz="2400" dirty="0">
              <a:solidFill>
                <a:schemeClr val="tx1"/>
              </a:solidFill>
            </a:endParaRPr>
          </a:p>
        </p:txBody>
      </p:sp>
      <p:graphicFrame>
        <p:nvGraphicFramePr>
          <p:cNvPr id="4" name="Table 4">
            <a:extLst>
              <a:ext uri="{FF2B5EF4-FFF2-40B4-BE49-F238E27FC236}">
                <a16:creationId xmlns:a16="http://schemas.microsoft.com/office/drawing/2014/main" id="{BB365137-EF49-583F-35F6-80C49BFDE80B}"/>
              </a:ext>
            </a:extLst>
          </p:cNvPr>
          <p:cNvGraphicFramePr>
            <a:graphicFrameLocks noGrp="1"/>
          </p:cNvGraphicFramePr>
          <p:nvPr/>
        </p:nvGraphicFramePr>
        <p:xfrm>
          <a:off x="209996" y="1398570"/>
          <a:ext cx="11982004" cy="4804907"/>
        </p:xfrm>
        <a:graphic>
          <a:graphicData uri="http://schemas.openxmlformats.org/drawingml/2006/table">
            <a:tbl>
              <a:tblPr firstRow="1" bandRow="1">
                <a:tableStyleId>{5C22544A-7EE6-4342-B048-85BDC9FD1C3A}</a:tableStyleId>
              </a:tblPr>
              <a:tblGrid>
                <a:gridCol w="11982004">
                  <a:extLst>
                    <a:ext uri="{9D8B030D-6E8A-4147-A177-3AD203B41FA5}">
                      <a16:colId xmlns:a16="http://schemas.microsoft.com/office/drawing/2014/main" val="181469435"/>
                    </a:ext>
                  </a:extLst>
                </a:gridCol>
              </a:tblGrid>
              <a:tr h="105973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The HBCU BEITA initiative will provide funding to strengthen the research capacity and technology innovation at HBCUs, accelerate technology development and implementation, and prepare students at HBCUs for careers in biomedical engineering, imaging, and technology (BEIT).</a:t>
                      </a:r>
                      <a:endParaRPr lang="en-US" sz="1600" b="1" dirty="0">
                        <a:solidFill>
                          <a:schemeClr val="tx1"/>
                        </a:solidFill>
                        <a:latin typeface="+mn-lt"/>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1048587066"/>
                  </a:ext>
                </a:extLst>
              </a:tr>
              <a:tr h="483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ea typeface="Roboto" panose="02000000000000000000" pitchFamily="2" charset="0"/>
                          <a:cs typeface="Roboto" panose="02000000000000000000" pitchFamily="2" charset="0"/>
                        </a:rPr>
                        <a:t>Eligibility</a:t>
                      </a:r>
                      <a:r>
                        <a:rPr lang="en-US" sz="1600" b="0" dirty="0">
                          <a:solidFill>
                            <a:schemeClr val="tx1"/>
                          </a:solidFill>
                          <a:latin typeface="+mn-lt"/>
                          <a:ea typeface="Roboto" panose="02000000000000000000" pitchFamily="2" charset="0"/>
                          <a:cs typeface="Roboto" panose="02000000000000000000" pitchFamily="2" charset="0"/>
                        </a:rPr>
                        <a:t>: </a:t>
                      </a:r>
                      <a:r>
                        <a:rPr lang="en-US" sz="1600" b="0" dirty="0">
                          <a:latin typeface="+mn-lt"/>
                          <a:ea typeface="Calibri" panose="020F0502020204030204" pitchFamily="34" charset="0"/>
                          <a:cs typeface="Helvetica" panose="020B0604020202020204" pitchFamily="34" charset="0"/>
                        </a:rPr>
                        <a:t>Historically Black Colleges and Universities (HBCUs) </a:t>
                      </a:r>
                      <a:endParaRPr lang="en-US" sz="1600" b="0" dirty="0">
                        <a:solidFill>
                          <a:srgbClr val="FF0000"/>
                        </a:solidFill>
                        <a:latin typeface="+mn-lt"/>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3759044535"/>
                  </a:ext>
                </a:extLst>
              </a:tr>
              <a:tr h="884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This NOFO will utilize a UG3/UH3 cooperative agreement mechanism for a two-stage, one-application approach to develop a full-scale biomedical engineering, imaging, and technology acceleration program and</a:t>
                      </a:r>
                      <a:r>
                        <a:rPr lang="en-US" sz="1600" b="0" i="0" kern="1200" dirty="0">
                          <a:solidFill>
                            <a:schemeClr val="dk1"/>
                          </a:solidFill>
                          <a:effectLst/>
                          <a:latin typeface="+mn-lt"/>
                          <a:ea typeface="+mn-ea"/>
                          <a:cs typeface="+mn-cs"/>
                        </a:rPr>
                        <a:t> will support HBCUs to develop or enhance their BEIT capacity by using a two-staged, phase approach to support planning and initial activities in Phase I and full-scale activities in Phase II.</a:t>
                      </a:r>
                      <a:endParaRPr lang="en-US" sz="1600" b="1" dirty="0">
                        <a:solidFill>
                          <a:schemeClr val="tx1"/>
                        </a:solidFill>
                        <a:latin typeface="+mn-lt"/>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859790838"/>
                  </a:ext>
                </a:extLst>
              </a:tr>
              <a:tr h="1062502">
                <a:tc>
                  <a:txBody>
                    <a:bodyPr/>
                    <a:lstStyle/>
                    <a:p>
                      <a:r>
                        <a:rPr lang="en-US" sz="1600" b="0" i="0" kern="1200" dirty="0">
                          <a:solidFill>
                            <a:schemeClr val="dk1"/>
                          </a:solidFill>
                          <a:effectLst/>
                          <a:latin typeface="+mn-lt"/>
                          <a:ea typeface="+mn-ea"/>
                          <a:cs typeface="+mn-cs"/>
                        </a:rPr>
                        <a:t>NIBIB intends to commit up to an estimated total of $2,400,000 in FY24 to fund 2-5 awards.</a:t>
                      </a:r>
                    </a:p>
                    <a:p>
                      <a:r>
                        <a:rPr lang="en-US" sz="1600" b="1" i="0" kern="1200" dirty="0">
                          <a:solidFill>
                            <a:schemeClr val="dk1"/>
                          </a:solidFill>
                          <a:effectLst/>
                          <a:latin typeface="+mn-lt"/>
                          <a:ea typeface="+mn-ea"/>
                          <a:cs typeface="+mn-cs"/>
                        </a:rPr>
                        <a:t>Award Budget:</a:t>
                      </a:r>
                    </a:p>
                    <a:p>
                      <a:r>
                        <a:rPr lang="en-US" sz="1600" b="0" i="0" kern="1200" dirty="0">
                          <a:solidFill>
                            <a:schemeClr val="dk1"/>
                          </a:solidFill>
                          <a:effectLst/>
                          <a:latin typeface="+mn-lt"/>
                          <a:ea typeface="+mn-ea"/>
                          <a:cs typeface="+mn-cs"/>
                        </a:rPr>
                        <a:t>Budgets for the Phase I period are limited to a maximum of $300,000 in Direct Costs each year (1-3 years). Phase II budgets may be up to a maximum of $1,000,000 in Direct Costs each year (1-4 years).</a:t>
                      </a:r>
                    </a:p>
                    <a:p>
                      <a:r>
                        <a:rPr lang="en-US" sz="1600" b="1" i="0" kern="1200" dirty="0">
                          <a:solidFill>
                            <a:schemeClr val="dk1"/>
                          </a:solidFill>
                          <a:effectLst/>
                          <a:latin typeface="+mn-lt"/>
                          <a:ea typeface="+mn-ea"/>
                          <a:cs typeface="+mn-cs"/>
                        </a:rPr>
                        <a:t>Award Project Period:</a:t>
                      </a:r>
                    </a:p>
                    <a:p>
                      <a:r>
                        <a:rPr lang="en-US" sz="1600" b="0" i="0" kern="1200" dirty="0">
                          <a:solidFill>
                            <a:schemeClr val="dk1"/>
                          </a:solidFill>
                          <a:effectLst/>
                          <a:latin typeface="+mn-lt"/>
                          <a:ea typeface="+mn-ea"/>
                          <a:cs typeface="+mn-cs"/>
                        </a:rPr>
                        <a:t>The UG3 phase is up to 3 years. The UH3 phase is up to 4 years. The maximum period of funding for the entire UG3/UH3 application is seven years.</a:t>
                      </a:r>
                    </a:p>
                  </a:txBody>
                  <a:tcPr anchor="ctr">
                    <a:solidFill>
                      <a:schemeClr val="accent1">
                        <a:lumMod val="40000"/>
                        <a:lumOff val="60000"/>
                      </a:schemeClr>
                    </a:solidFill>
                  </a:tcPr>
                </a:tc>
                <a:extLst>
                  <a:ext uri="{0D108BD9-81ED-4DB2-BD59-A6C34878D82A}">
                    <a16:rowId xmlns:a16="http://schemas.microsoft.com/office/drawing/2014/main" val="778480502"/>
                  </a:ext>
                </a:extLst>
              </a:tr>
              <a:tr h="36303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600" b="0" dirty="0">
                          <a:latin typeface="+mn-lt"/>
                          <a:ea typeface="Roboto" panose="02000000000000000000" pitchFamily="2" charset="0"/>
                          <a:cs typeface="Roboto" panose="02000000000000000000" pitchFamily="2" charset="0"/>
                        </a:rPr>
                        <a:t>Reviewed in house</a:t>
                      </a:r>
                    </a:p>
                    <a:p>
                      <a:pPr marL="0" marR="0" lvl="0" indent="0" algn="l" defTabSz="914400" eaLnBrk="1" fontAlgn="auto" latinLnBrk="0" hangingPunct="1">
                        <a:lnSpc>
                          <a:spcPct val="100000"/>
                        </a:lnSpc>
                        <a:spcBef>
                          <a:spcPts val="0"/>
                        </a:spcBef>
                        <a:spcAft>
                          <a:spcPts val="0"/>
                        </a:spcAft>
                        <a:buClrTx/>
                        <a:buSzTx/>
                        <a:buFontTx/>
                        <a:buNone/>
                        <a:tabLst/>
                        <a:defRPr/>
                      </a:pPr>
                      <a:r>
                        <a:rPr lang="en-US" sz="1600" b="0" dirty="0">
                          <a:latin typeface="+mn-lt"/>
                          <a:ea typeface="Roboto" panose="02000000000000000000" pitchFamily="2" charset="0"/>
                          <a:cs typeface="Roboto" panose="02000000000000000000" pitchFamily="2" charset="0"/>
                        </a:rPr>
                        <a:t>First Due Date: January 29, 2024</a:t>
                      </a:r>
                    </a:p>
                  </a:txBody>
                  <a:tcPr anchor="ctr">
                    <a:solidFill>
                      <a:schemeClr val="accent1">
                        <a:lumMod val="40000"/>
                        <a:lumOff val="60000"/>
                      </a:schemeClr>
                    </a:solidFill>
                  </a:tcPr>
                </a:tc>
                <a:extLst>
                  <a:ext uri="{0D108BD9-81ED-4DB2-BD59-A6C34878D82A}">
                    <a16:rowId xmlns:a16="http://schemas.microsoft.com/office/drawing/2014/main" val="772609584"/>
                  </a:ext>
                </a:extLst>
              </a:tr>
            </a:tbl>
          </a:graphicData>
        </a:graphic>
      </p:graphicFrame>
    </p:spTree>
    <p:extLst>
      <p:ext uri="{BB962C8B-B14F-4D97-AF65-F5344CB8AC3E}">
        <p14:creationId xmlns:p14="http://schemas.microsoft.com/office/powerpoint/2010/main" val="39324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521425-DB00-7C00-D68B-A473BE5EDCE7}"/>
              </a:ext>
            </a:extLst>
          </p:cNvPr>
          <p:cNvSpPr>
            <a:spLocks noGrp="1"/>
          </p:cNvSpPr>
          <p:nvPr>
            <p:ph idx="1"/>
          </p:nvPr>
        </p:nvSpPr>
        <p:spPr/>
        <p:txBody>
          <a:bodyPr>
            <a:normAutofit fontScale="92500" lnSpcReduction="10000"/>
          </a:bodyPr>
          <a:lstStyle/>
          <a:p>
            <a:pPr marL="0" indent="0">
              <a:spcBef>
                <a:spcPct val="0"/>
              </a:spcBef>
              <a:buNone/>
              <a:defRPr/>
            </a:pPr>
            <a:r>
              <a:rPr lang="en-US" altLang="en-US" sz="2800" u="sng" dirty="0"/>
              <a:t>Purpose:</a:t>
            </a:r>
          </a:p>
          <a:p>
            <a:pPr>
              <a:spcBef>
                <a:spcPct val="0"/>
              </a:spcBef>
              <a:defRPr/>
            </a:pPr>
            <a:endParaRPr lang="en-US" altLang="en-US" sz="800" u="sng" dirty="0"/>
          </a:p>
          <a:p>
            <a:pPr marL="0" indent="0">
              <a:spcBef>
                <a:spcPct val="0"/>
              </a:spcBef>
              <a:buNone/>
              <a:defRPr/>
            </a:pPr>
            <a:r>
              <a:rPr lang="en-US" altLang="en-US" sz="2800" dirty="0">
                <a:solidFill>
                  <a:schemeClr val="tx1"/>
                </a:solidFill>
              </a:rPr>
              <a:t>to develop and sustain research excellence of faculty at institutions that </a:t>
            </a:r>
            <a:r>
              <a:rPr lang="en-US" sz="2800" dirty="0">
                <a:solidFill>
                  <a:schemeClr val="tx1"/>
                </a:solidFill>
              </a:rPr>
              <a:t>award science degrees, receive limited NIH research support, and serve students from groups underrepresented in biomedical research </a:t>
            </a:r>
          </a:p>
          <a:p>
            <a:pPr algn="just">
              <a:spcBef>
                <a:spcPct val="0"/>
              </a:spcBef>
              <a:defRPr/>
            </a:pPr>
            <a:endParaRPr lang="en-US" altLang="en-US" sz="2400" b="1" dirty="0">
              <a:highlight>
                <a:srgbClr val="FFFF00"/>
              </a:highlight>
            </a:endParaRPr>
          </a:p>
          <a:p>
            <a:pPr algn="just">
              <a:spcBef>
                <a:spcPct val="0"/>
              </a:spcBef>
              <a:defRPr/>
            </a:pPr>
            <a:endParaRPr lang="en-US" altLang="en-US" sz="2400" b="1" dirty="0">
              <a:highlight>
                <a:srgbClr val="FFFF00"/>
              </a:highlight>
            </a:endParaRPr>
          </a:p>
          <a:p>
            <a:pPr marL="0" indent="0">
              <a:buNone/>
            </a:pPr>
            <a:r>
              <a:rPr lang="en-US" sz="2800" u="sng" dirty="0"/>
              <a:t>Goals:</a:t>
            </a:r>
          </a:p>
          <a:p>
            <a:pPr>
              <a:lnSpc>
                <a:spcPct val="110000"/>
              </a:lnSpc>
              <a:spcBef>
                <a:spcPts val="0"/>
              </a:spcBef>
              <a:spcAft>
                <a:spcPts val="600"/>
              </a:spcAft>
            </a:pPr>
            <a:r>
              <a:rPr lang="en-US" sz="2800" dirty="0">
                <a:solidFill>
                  <a:schemeClr val="tx1"/>
                </a:solidFill>
              </a:rPr>
              <a:t>Provide research grant support for faculty investigators</a:t>
            </a:r>
          </a:p>
          <a:p>
            <a:pPr>
              <a:lnSpc>
                <a:spcPct val="110000"/>
              </a:lnSpc>
              <a:spcBef>
                <a:spcPts val="0"/>
              </a:spcBef>
              <a:spcAft>
                <a:spcPts val="600"/>
              </a:spcAft>
            </a:pPr>
            <a:endParaRPr lang="en-US" sz="900" dirty="0">
              <a:solidFill>
                <a:schemeClr val="tx1"/>
              </a:solidFill>
            </a:endParaRPr>
          </a:p>
          <a:p>
            <a:pPr>
              <a:lnSpc>
                <a:spcPct val="110000"/>
              </a:lnSpc>
              <a:spcBef>
                <a:spcPts val="0"/>
              </a:spcBef>
              <a:spcAft>
                <a:spcPts val="600"/>
              </a:spcAft>
            </a:pPr>
            <a:r>
              <a:rPr lang="en-US" sz="2800" dirty="0">
                <a:solidFill>
                  <a:schemeClr val="tx1"/>
                </a:solidFill>
              </a:rPr>
              <a:t>Provide students with research opportunities </a:t>
            </a:r>
          </a:p>
          <a:p>
            <a:pPr>
              <a:lnSpc>
                <a:spcPct val="110000"/>
              </a:lnSpc>
              <a:spcBef>
                <a:spcPts val="0"/>
              </a:spcBef>
              <a:spcAft>
                <a:spcPts val="600"/>
              </a:spcAft>
            </a:pPr>
            <a:endParaRPr lang="en-US" sz="900" dirty="0">
              <a:solidFill>
                <a:schemeClr val="tx1"/>
              </a:solidFill>
            </a:endParaRPr>
          </a:p>
          <a:p>
            <a:pPr>
              <a:lnSpc>
                <a:spcPct val="110000"/>
              </a:lnSpc>
              <a:spcBef>
                <a:spcPts val="0"/>
              </a:spcBef>
              <a:spcAft>
                <a:spcPts val="600"/>
              </a:spcAft>
            </a:pPr>
            <a:r>
              <a:rPr lang="en-US" sz="2800" dirty="0">
                <a:solidFill>
                  <a:schemeClr val="tx1"/>
                </a:solidFill>
              </a:rPr>
              <a:t>Catalyze institutional research &amp; enrich the research environment </a:t>
            </a:r>
          </a:p>
          <a:p>
            <a:endParaRPr lang="en-US" dirty="0"/>
          </a:p>
        </p:txBody>
      </p:sp>
      <p:sp>
        <p:nvSpPr>
          <p:cNvPr id="4" name="Title 8">
            <a:extLst>
              <a:ext uri="{FF2B5EF4-FFF2-40B4-BE49-F238E27FC236}">
                <a16:creationId xmlns:a16="http://schemas.microsoft.com/office/drawing/2014/main" id="{314F30D5-4138-FD25-FC28-00D31A30DB24}"/>
              </a:ext>
            </a:extLst>
          </p:cNvPr>
          <p:cNvSpPr>
            <a:spLocks noGrp="1"/>
          </p:cNvSpPr>
          <p:nvPr>
            <p:ph type="title"/>
          </p:nvPr>
        </p:nvSpPr>
        <p:spPr>
          <a:xfrm>
            <a:off x="344488" y="365125"/>
            <a:ext cx="11503025" cy="1354818"/>
          </a:xfrm>
        </p:spPr>
        <p:txBody>
          <a:bodyPr>
            <a:normAutofit/>
          </a:bodyPr>
          <a:lstStyle/>
          <a:p>
            <a:pPr algn="ctr"/>
            <a:r>
              <a:rPr lang="en-US" sz="3600" b="1" dirty="0" err="1"/>
              <a:t>SuRE</a:t>
            </a:r>
            <a:r>
              <a:rPr lang="en-US" sz="3600" b="1" dirty="0"/>
              <a:t> (R16) Program Purpose and Goals</a:t>
            </a:r>
          </a:p>
        </p:txBody>
      </p:sp>
      <p:sp>
        <p:nvSpPr>
          <p:cNvPr id="2" name="TextBox 1">
            <a:extLst>
              <a:ext uri="{FF2B5EF4-FFF2-40B4-BE49-F238E27FC236}">
                <a16:creationId xmlns:a16="http://schemas.microsoft.com/office/drawing/2014/main" id="{DCE8E46B-A1B5-CF35-2D2F-43FDEB481FDA}"/>
              </a:ext>
            </a:extLst>
          </p:cNvPr>
          <p:cNvSpPr txBox="1"/>
          <p:nvPr/>
        </p:nvSpPr>
        <p:spPr>
          <a:xfrm>
            <a:off x="8678504" y="6292820"/>
            <a:ext cx="3169009" cy="400110"/>
          </a:xfrm>
          <a:prstGeom prst="rect">
            <a:avLst/>
          </a:prstGeom>
          <a:noFill/>
        </p:spPr>
        <p:txBody>
          <a:bodyPr wrap="none" rtlCol="0">
            <a:spAutoFit/>
          </a:bodyPr>
          <a:lstStyle/>
          <a:p>
            <a:r>
              <a:rPr lang="en-US" sz="2000" dirty="0"/>
              <a:t>Contact: Dr. Dave Gutekunst </a:t>
            </a:r>
          </a:p>
        </p:txBody>
      </p:sp>
    </p:spTree>
    <p:extLst>
      <p:ext uri="{BB962C8B-B14F-4D97-AF65-F5344CB8AC3E}">
        <p14:creationId xmlns:p14="http://schemas.microsoft.com/office/powerpoint/2010/main" val="2078937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997D7A-6D1C-8A31-C241-458221C21D77}"/>
              </a:ext>
            </a:extLst>
          </p:cNvPr>
          <p:cNvSpPr>
            <a:spLocks noGrp="1"/>
          </p:cNvSpPr>
          <p:nvPr>
            <p:ph type="title"/>
          </p:nvPr>
        </p:nvSpPr>
        <p:spPr>
          <a:xfrm>
            <a:off x="533703" y="333228"/>
            <a:ext cx="11503881" cy="1027740"/>
          </a:xfrm>
        </p:spPr>
        <p:txBody>
          <a:bodyPr>
            <a:normAutofit/>
          </a:bodyPr>
          <a:lstStyle/>
          <a:p>
            <a:pPr algn="ctr" defTabSz="914400">
              <a:tabLst>
                <a:tab pos="231775" algn="l"/>
              </a:tabLst>
              <a:defRPr/>
            </a:pPr>
            <a:r>
              <a:rPr lang="en-US" sz="3600" b="1" dirty="0" err="1"/>
              <a:t>SuRE</a:t>
            </a:r>
            <a:r>
              <a:rPr lang="en-US" sz="3600" b="1" dirty="0"/>
              <a:t> </a:t>
            </a:r>
            <a:r>
              <a:rPr lang="en-US" sz="3600" b="1" dirty="0">
                <a:solidFill>
                  <a:schemeClr val="tx1"/>
                </a:solidFill>
              </a:rPr>
              <a:t>PAR-21-169           </a:t>
            </a:r>
            <a:r>
              <a:rPr lang="en-US" sz="3600" b="1" dirty="0"/>
              <a:t> </a:t>
            </a:r>
            <a:r>
              <a:rPr lang="en-US" sz="3600" b="1" dirty="0" err="1"/>
              <a:t>SuRE</a:t>
            </a:r>
            <a:r>
              <a:rPr lang="en-US" sz="3600" b="1" dirty="0"/>
              <a:t>-First </a:t>
            </a:r>
            <a:r>
              <a:rPr lang="en-US" sz="3600" b="1" dirty="0">
                <a:solidFill>
                  <a:schemeClr val="tx1"/>
                </a:solidFill>
              </a:rPr>
              <a:t>PAR-21-173</a:t>
            </a:r>
          </a:p>
        </p:txBody>
      </p:sp>
      <p:pic>
        <p:nvPicPr>
          <p:cNvPr id="9" name="Content Placeholder 8">
            <a:extLst>
              <a:ext uri="{FF2B5EF4-FFF2-40B4-BE49-F238E27FC236}">
                <a16:creationId xmlns:a16="http://schemas.microsoft.com/office/drawing/2014/main" id="{A2C1FAAD-01B4-28D5-1EF7-5A2DD30C736E}"/>
              </a:ext>
            </a:extLst>
          </p:cNvPr>
          <p:cNvPicPr>
            <a:picLocks noGrp="1" noChangeAspect="1"/>
          </p:cNvPicPr>
          <p:nvPr>
            <p:ph idx="1"/>
          </p:nvPr>
        </p:nvPicPr>
        <p:blipFill>
          <a:blip r:embed="rId2"/>
          <a:stretch>
            <a:fillRect/>
          </a:stretch>
        </p:blipFill>
        <p:spPr>
          <a:xfrm>
            <a:off x="179225" y="1162272"/>
            <a:ext cx="12012775" cy="5054266"/>
          </a:xfrm>
        </p:spPr>
      </p:pic>
      <p:sp>
        <p:nvSpPr>
          <p:cNvPr id="2" name="TextBox 1">
            <a:extLst>
              <a:ext uri="{FF2B5EF4-FFF2-40B4-BE49-F238E27FC236}">
                <a16:creationId xmlns:a16="http://schemas.microsoft.com/office/drawing/2014/main" id="{B6979072-DC9A-780D-33D7-D0E12B7D66F1}"/>
              </a:ext>
            </a:extLst>
          </p:cNvPr>
          <p:cNvSpPr txBox="1"/>
          <p:nvPr/>
        </p:nvSpPr>
        <p:spPr>
          <a:xfrm>
            <a:off x="8963022" y="3943350"/>
            <a:ext cx="2790828" cy="400110"/>
          </a:xfrm>
          <a:prstGeom prst="rect">
            <a:avLst/>
          </a:prstGeom>
          <a:solidFill>
            <a:srgbClr val="D3DEF1"/>
          </a:solidFill>
        </p:spPr>
        <p:txBody>
          <a:bodyPr wrap="square" rtlCol="0">
            <a:spAutoFit/>
          </a:bodyPr>
          <a:lstStyle/>
          <a:p>
            <a:r>
              <a:rPr lang="en-US" sz="2000" dirty="0"/>
              <a:t>mentor from a domestic</a:t>
            </a:r>
          </a:p>
        </p:txBody>
      </p:sp>
    </p:spTree>
    <p:extLst>
      <p:ext uri="{BB962C8B-B14F-4D97-AF65-F5344CB8AC3E}">
        <p14:creationId xmlns:p14="http://schemas.microsoft.com/office/powerpoint/2010/main" val="142036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F8675C-69DB-ED51-F0F7-50A82B3EB86F}"/>
              </a:ext>
            </a:extLst>
          </p:cNvPr>
          <p:cNvSpPr>
            <a:spLocks noGrp="1"/>
          </p:cNvSpPr>
          <p:nvPr>
            <p:ph idx="1"/>
          </p:nvPr>
        </p:nvSpPr>
        <p:spPr/>
        <p:txBody>
          <a:bodyPr>
            <a:normAutofit fontScale="92500" lnSpcReduction="10000"/>
          </a:bodyPr>
          <a:lstStyle/>
          <a:p>
            <a:pPr marL="457200" indent="-452438">
              <a:buClr>
                <a:schemeClr val="tx1"/>
              </a:buClr>
              <a:buSzPct val="150000"/>
            </a:pPr>
            <a:r>
              <a:rPr lang="en-US" sz="2800" dirty="0">
                <a:solidFill>
                  <a:schemeClr val="tx1"/>
                </a:solidFill>
              </a:rPr>
              <a:t>Award BA/BS and/or graduate degrees in biomedical sciences</a:t>
            </a:r>
          </a:p>
          <a:p>
            <a:pPr marL="457200" indent="-452438">
              <a:buClr>
                <a:schemeClr val="tx1"/>
              </a:buClr>
              <a:buSzPct val="150000"/>
            </a:pPr>
            <a:endParaRPr lang="en-US" sz="800" dirty="0">
              <a:solidFill>
                <a:schemeClr val="tx1"/>
              </a:solidFill>
            </a:endParaRPr>
          </a:p>
          <a:p>
            <a:pPr marL="457200" indent="-452438">
              <a:buClr>
                <a:schemeClr val="tx1"/>
              </a:buClr>
              <a:buSzPct val="150000"/>
            </a:pPr>
            <a:r>
              <a:rPr lang="en-US" sz="2800" dirty="0">
                <a:solidFill>
                  <a:schemeClr val="tx1"/>
                </a:solidFill>
              </a:rPr>
              <a:t>Have &lt; $6 M/year (total costs) from NIH Research Project Grants (RPG) in past 2 years calculated using </a:t>
            </a:r>
            <a:r>
              <a:rPr lang="en-US" sz="2800" dirty="0">
                <a:solidFill>
                  <a:schemeClr val="tx1"/>
                </a:solidFill>
                <a:hlinkClick r:id="rId2">
                  <a:extLst>
                    <a:ext uri="{A12FA001-AC4F-418D-AE19-62706E023703}">
                      <ahyp:hlinkClr xmlns:ahyp="http://schemas.microsoft.com/office/drawing/2018/hyperlinkcolor" val="tx"/>
                    </a:ext>
                  </a:extLst>
                </a:hlinkClick>
              </a:rPr>
              <a:t>NIH </a:t>
            </a:r>
            <a:r>
              <a:rPr lang="en-US" sz="2800" dirty="0" err="1">
                <a:solidFill>
                  <a:schemeClr val="tx1"/>
                </a:solidFill>
                <a:hlinkClick r:id="rId2">
                  <a:extLst>
                    <a:ext uri="{A12FA001-AC4F-418D-AE19-62706E023703}">
                      <ahyp:hlinkClr xmlns:ahyp="http://schemas.microsoft.com/office/drawing/2018/hyperlinkcolor" val="tx"/>
                    </a:ext>
                  </a:extLst>
                </a:hlinkClick>
              </a:rPr>
              <a:t>RePORTER</a:t>
            </a:r>
            <a:endParaRPr lang="en-US" sz="2800" dirty="0">
              <a:solidFill>
                <a:schemeClr val="tx1"/>
              </a:solidFill>
            </a:endParaRPr>
          </a:p>
          <a:p>
            <a:pPr marL="457200" indent="-452438">
              <a:buClr>
                <a:schemeClr val="tx1"/>
              </a:buClr>
              <a:buSzPct val="150000"/>
            </a:pPr>
            <a:endParaRPr lang="en-US" sz="800" dirty="0">
              <a:solidFill>
                <a:schemeClr val="tx1"/>
              </a:solidFill>
            </a:endParaRPr>
          </a:p>
          <a:p>
            <a:pPr marL="457200" indent="-452438">
              <a:buClr>
                <a:schemeClr val="tx1"/>
              </a:buClr>
              <a:buSzPct val="150000"/>
            </a:pPr>
            <a:r>
              <a:rPr lang="en-US" sz="2800" dirty="0">
                <a:solidFill>
                  <a:schemeClr val="tx1"/>
                </a:solidFill>
              </a:rPr>
              <a:t>Enroll ≥ 25% undergraduate students supported by Pell grants using the </a:t>
            </a:r>
            <a:r>
              <a:rPr lang="en-US" sz="2800" dirty="0">
                <a:solidFill>
                  <a:schemeClr val="tx1"/>
                </a:solidFill>
                <a:hlinkClick r:id="rId3">
                  <a:extLst>
                    <a:ext uri="{A12FA001-AC4F-418D-AE19-62706E023703}">
                      <ahyp:hlinkClr xmlns:ahyp="http://schemas.microsoft.com/office/drawing/2018/hyperlinkcolor" val="tx"/>
                    </a:ext>
                  </a:extLst>
                </a:hlinkClick>
              </a:rPr>
              <a:t>IPEDS database</a:t>
            </a:r>
            <a:r>
              <a:rPr lang="en-US" sz="2800" dirty="0">
                <a:solidFill>
                  <a:schemeClr val="tx1"/>
                </a:solidFill>
              </a:rPr>
              <a:t> as a reference; </a:t>
            </a:r>
            <a:r>
              <a:rPr lang="en-US" sz="2800" u="sng" dirty="0">
                <a:solidFill>
                  <a:schemeClr val="tx1"/>
                </a:solidFill>
              </a:rPr>
              <a:t>or</a:t>
            </a:r>
            <a:r>
              <a:rPr lang="en-US" sz="2800" dirty="0">
                <a:solidFill>
                  <a:schemeClr val="tx1"/>
                </a:solidFill>
              </a:rPr>
              <a:t> medical/health professional school founded to educate students from </a:t>
            </a:r>
            <a:r>
              <a:rPr lang="en-US" sz="2800" dirty="0">
                <a:solidFill>
                  <a:schemeClr val="tx1"/>
                </a:solidFill>
                <a:hlinkClick r:id="rId4">
                  <a:extLst>
                    <a:ext uri="{A12FA001-AC4F-418D-AE19-62706E023703}">
                      <ahyp:hlinkClr xmlns:ahyp="http://schemas.microsoft.com/office/drawing/2018/hyperlinkcolor" val="tx"/>
                    </a:ext>
                  </a:extLst>
                </a:hlinkClick>
              </a:rPr>
              <a:t>underrepresented</a:t>
            </a:r>
            <a:r>
              <a:rPr lang="en-US" sz="2800" dirty="0">
                <a:solidFill>
                  <a:schemeClr val="tx1"/>
                </a:solidFill>
              </a:rPr>
              <a:t> groups </a:t>
            </a:r>
          </a:p>
          <a:p>
            <a:pPr marL="457200" indent="-452438">
              <a:buClr>
                <a:schemeClr val="tx1"/>
              </a:buClr>
              <a:buSzPct val="150000"/>
            </a:pPr>
            <a:endParaRPr lang="en-US" sz="800" dirty="0">
              <a:solidFill>
                <a:schemeClr val="tx1"/>
              </a:solidFill>
            </a:endParaRPr>
          </a:p>
          <a:p>
            <a:pPr marL="457200" indent="-452438">
              <a:buClr>
                <a:schemeClr val="tx1"/>
              </a:buClr>
              <a:buSzPct val="150000"/>
            </a:pPr>
            <a:r>
              <a:rPr lang="en-US" sz="2800" dirty="0" err="1">
                <a:solidFill>
                  <a:schemeClr val="tx1"/>
                </a:solidFill>
              </a:rPr>
              <a:t>SuRE</a:t>
            </a:r>
            <a:r>
              <a:rPr lang="en-US" sz="2800" dirty="0">
                <a:solidFill>
                  <a:schemeClr val="tx1"/>
                </a:solidFill>
              </a:rPr>
              <a:t> application number restriction: no more than 20 total active </a:t>
            </a:r>
            <a:r>
              <a:rPr lang="en-US" sz="2800" dirty="0" err="1">
                <a:solidFill>
                  <a:schemeClr val="tx1"/>
                </a:solidFill>
              </a:rPr>
              <a:t>SuRE</a:t>
            </a:r>
            <a:r>
              <a:rPr lang="en-US" sz="2800" dirty="0">
                <a:solidFill>
                  <a:schemeClr val="tx1"/>
                </a:solidFill>
              </a:rPr>
              <a:t>, SC1, and SC3 awards</a:t>
            </a:r>
          </a:p>
          <a:p>
            <a:pPr marL="457200" indent="-452438">
              <a:buClr>
                <a:schemeClr val="tx1"/>
              </a:buClr>
              <a:buSzPct val="150000"/>
            </a:pPr>
            <a:endParaRPr lang="en-US" sz="800" dirty="0">
              <a:solidFill>
                <a:schemeClr val="tx1"/>
              </a:solidFill>
            </a:endParaRPr>
          </a:p>
          <a:p>
            <a:pPr marL="457200" indent="-452438">
              <a:buClr>
                <a:schemeClr val="tx1"/>
              </a:buClr>
              <a:buSzPct val="150000"/>
            </a:pPr>
            <a:r>
              <a:rPr lang="en-US" sz="2800" dirty="0">
                <a:solidFill>
                  <a:schemeClr val="tx1"/>
                </a:solidFill>
              </a:rPr>
              <a:t>No limit on </a:t>
            </a:r>
            <a:r>
              <a:rPr lang="en-US" sz="2800" dirty="0" err="1">
                <a:solidFill>
                  <a:schemeClr val="tx1"/>
                </a:solidFill>
              </a:rPr>
              <a:t>SuRE</a:t>
            </a:r>
            <a:r>
              <a:rPr lang="en-US" sz="2800" dirty="0">
                <a:solidFill>
                  <a:schemeClr val="tx1"/>
                </a:solidFill>
              </a:rPr>
              <a:t>-First applications</a:t>
            </a:r>
          </a:p>
          <a:p>
            <a:pPr>
              <a:buClr>
                <a:schemeClr val="tx1"/>
              </a:buClr>
            </a:pPr>
            <a:endParaRPr lang="en-US" dirty="0">
              <a:solidFill>
                <a:schemeClr val="tx1"/>
              </a:solidFill>
            </a:endParaRPr>
          </a:p>
        </p:txBody>
      </p:sp>
      <p:sp>
        <p:nvSpPr>
          <p:cNvPr id="7" name="Title 6">
            <a:extLst>
              <a:ext uri="{FF2B5EF4-FFF2-40B4-BE49-F238E27FC236}">
                <a16:creationId xmlns:a16="http://schemas.microsoft.com/office/drawing/2014/main" id="{3B287164-E982-25DB-0016-2D670D82564B}"/>
              </a:ext>
            </a:extLst>
          </p:cNvPr>
          <p:cNvSpPr>
            <a:spLocks noGrp="1"/>
          </p:cNvSpPr>
          <p:nvPr>
            <p:ph type="title"/>
          </p:nvPr>
        </p:nvSpPr>
        <p:spPr/>
        <p:txBody>
          <a:bodyPr>
            <a:normAutofit/>
          </a:bodyPr>
          <a:lstStyle/>
          <a:p>
            <a:pPr algn="ctr"/>
            <a:r>
              <a:rPr lang="en-US" sz="3600" b="1" dirty="0"/>
              <a:t>Institutional Eligibility for R16s</a:t>
            </a:r>
          </a:p>
        </p:txBody>
      </p:sp>
    </p:spTree>
    <p:extLst>
      <p:ext uri="{BB962C8B-B14F-4D97-AF65-F5344CB8AC3E}">
        <p14:creationId xmlns:p14="http://schemas.microsoft.com/office/powerpoint/2010/main" val="3316337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C3C3-1629-C66B-A747-AFCE075C3565}"/>
              </a:ext>
            </a:extLst>
          </p:cNvPr>
          <p:cNvSpPr>
            <a:spLocks noGrp="1"/>
          </p:cNvSpPr>
          <p:nvPr>
            <p:ph type="title"/>
          </p:nvPr>
        </p:nvSpPr>
        <p:spPr/>
        <p:txBody>
          <a:bodyPr/>
          <a:lstStyle/>
          <a:p>
            <a:pPr algn="ctr"/>
            <a:r>
              <a:rPr lang="en-US" b="1" dirty="0"/>
              <a:t>Thank You</a:t>
            </a:r>
          </a:p>
        </p:txBody>
      </p:sp>
      <p:sp>
        <p:nvSpPr>
          <p:cNvPr id="3" name="TextBox 2">
            <a:extLst>
              <a:ext uri="{FF2B5EF4-FFF2-40B4-BE49-F238E27FC236}">
                <a16:creationId xmlns:a16="http://schemas.microsoft.com/office/drawing/2014/main" id="{0FB4A73B-0476-3531-2BB2-4E92225890F9}"/>
              </a:ext>
            </a:extLst>
          </p:cNvPr>
          <p:cNvSpPr txBox="1"/>
          <p:nvPr/>
        </p:nvSpPr>
        <p:spPr>
          <a:xfrm>
            <a:off x="1170214" y="3526969"/>
            <a:ext cx="9851571" cy="1384995"/>
          </a:xfrm>
          <a:prstGeom prst="rect">
            <a:avLst/>
          </a:prstGeom>
          <a:noFill/>
        </p:spPr>
        <p:txBody>
          <a:bodyPr wrap="square" rtlCol="0">
            <a:spAutoFit/>
          </a:bodyPr>
          <a:lstStyle/>
          <a:p>
            <a:pPr algn="ctr"/>
            <a:r>
              <a:rPr lang="en-US" sz="2800" b="1" dirty="0">
                <a:solidFill>
                  <a:schemeClr val="tx1"/>
                </a:solidFill>
                <a:latin typeface="Roboto" panose="02000000000000000000" pitchFamily="2" charset="0"/>
                <a:ea typeface="Roboto" panose="02000000000000000000" pitchFamily="2" charset="0"/>
                <a:cs typeface="Roboto" panose="02000000000000000000" pitchFamily="2" charset="0"/>
              </a:rPr>
              <a:t>Albert Avila</a:t>
            </a:r>
          </a:p>
          <a:p>
            <a:pPr algn="ctr"/>
            <a:r>
              <a:rPr lang="en-US" sz="2800" b="1" dirty="0">
                <a:latin typeface="Roboto" panose="02000000000000000000" pitchFamily="2" charset="0"/>
                <a:ea typeface="Roboto" panose="02000000000000000000" pitchFamily="2" charset="0"/>
                <a:cs typeface="Roboto" panose="02000000000000000000" pitchFamily="2" charset="0"/>
              </a:rPr>
              <a:t>Albert.Avila@nih.gov</a:t>
            </a:r>
            <a:endParaRPr lang="en-US" sz="28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ctr"/>
            <a:endParaRPr lang="en-US" sz="2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22577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802-0FD9-CAF2-1C7C-14851AB11EFF}"/>
              </a:ext>
            </a:extLst>
          </p:cNvPr>
          <p:cNvSpPr>
            <a:spLocks noGrp="1"/>
          </p:cNvSpPr>
          <p:nvPr>
            <p:ph type="title"/>
          </p:nvPr>
        </p:nvSpPr>
        <p:spPr>
          <a:xfrm>
            <a:off x="344059" y="586807"/>
            <a:ext cx="11503881" cy="1325563"/>
          </a:xfrm>
        </p:spPr>
        <p:txBody>
          <a:bodyPr/>
          <a:lstStyle/>
          <a:p>
            <a:r>
              <a:rPr lang="en-US" dirty="0"/>
              <a:t>NIH Guidance to SCOTUS Ruling on Affirmative Action in College Admissions:</a:t>
            </a:r>
          </a:p>
        </p:txBody>
      </p:sp>
      <p:sp>
        <p:nvSpPr>
          <p:cNvPr id="3" name="Content Placeholder 2">
            <a:extLst>
              <a:ext uri="{FF2B5EF4-FFF2-40B4-BE49-F238E27FC236}">
                <a16:creationId xmlns:a16="http://schemas.microsoft.com/office/drawing/2014/main" id="{67521425-DB00-7C00-D68B-A473BE5EDCE7}"/>
              </a:ext>
            </a:extLst>
          </p:cNvPr>
          <p:cNvSpPr>
            <a:spLocks noGrp="1"/>
          </p:cNvSpPr>
          <p:nvPr>
            <p:ph idx="1"/>
          </p:nvPr>
        </p:nvSpPr>
        <p:spPr>
          <a:xfrm>
            <a:off x="344059" y="2364921"/>
            <a:ext cx="11503881" cy="3243490"/>
          </a:xfrm>
        </p:spPr>
        <p:txBody>
          <a:bodyPr>
            <a:normAutofit/>
          </a:bodyPr>
          <a:lstStyle/>
          <a:p>
            <a:pPr marL="0" marR="0" indent="0" fontAlgn="base">
              <a:spcBef>
                <a:spcPts val="0"/>
              </a:spcBef>
              <a:spcAft>
                <a:spcPts val="0"/>
              </a:spcAft>
              <a:buNone/>
            </a:pPr>
            <a:r>
              <a:rPr lang="en-US" sz="3200" dirty="0">
                <a:solidFill>
                  <a:srgbClr val="000000"/>
                </a:solidFill>
                <a:effectLst/>
                <a:latin typeface="Times New Roman" panose="02020603050405020304" pitchFamily="18" charset="0"/>
                <a:ea typeface="Calibri" panose="020F0502020204030204" pitchFamily="34" charset="0"/>
              </a:rPr>
              <a:t>“We are aware of the SCOTUS decision and await further evaluation and interpretation. NIH adheres to federal law and does not make funding decisions based on race. At this time, there are no changes in our policies, processes, or procedures. Applicants and recipients are encouraged to consult with their General Counsel to make sure that they are following all applicable laws and regulations.”​</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1296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802-0FD9-CAF2-1C7C-14851AB11EFF}"/>
              </a:ext>
            </a:extLst>
          </p:cNvPr>
          <p:cNvSpPr>
            <a:spLocks noGrp="1"/>
          </p:cNvSpPr>
          <p:nvPr>
            <p:ph type="title"/>
          </p:nvPr>
        </p:nvSpPr>
        <p:spPr>
          <a:xfrm>
            <a:off x="344060" y="365126"/>
            <a:ext cx="11681363" cy="1027740"/>
          </a:xfrm>
        </p:spPr>
        <p:txBody>
          <a:bodyPr>
            <a:noAutofit/>
          </a:bodyPr>
          <a:lstStyle/>
          <a:p>
            <a:r>
              <a:rPr lang="en-US" sz="2400" b="1" dirty="0">
                <a:ea typeface="Calibri" panose="020F0502020204030204" pitchFamily="34" charset="0"/>
                <a:cs typeface="Helvetica" panose="020B0604020202020204" pitchFamily="34" charset="0"/>
              </a:rPr>
              <a:t>Enhancing Biomedical Engineering, Imaging, and Technology Acceleration (BEITA) at Historically Black Colleges and Universities (HBCUs) RFA-EB-23-006</a:t>
            </a:r>
            <a:endParaRPr lang="en-US" sz="2400" dirty="0">
              <a:solidFill>
                <a:schemeClr val="tx1"/>
              </a:solidFill>
            </a:endParaRPr>
          </a:p>
        </p:txBody>
      </p:sp>
      <p:graphicFrame>
        <p:nvGraphicFramePr>
          <p:cNvPr id="4" name="Table 4">
            <a:extLst>
              <a:ext uri="{FF2B5EF4-FFF2-40B4-BE49-F238E27FC236}">
                <a16:creationId xmlns:a16="http://schemas.microsoft.com/office/drawing/2014/main" id="{BB365137-EF49-583F-35F6-80C49BFDE80B}"/>
              </a:ext>
            </a:extLst>
          </p:cNvPr>
          <p:cNvGraphicFramePr>
            <a:graphicFrameLocks noGrp="1"/>
          </p:cNvGraphicFramePr>
          <p:nvPr/>
        </p:nvGraphicFramePr>
        <p:xfrm>
          <a:off x="209996" y="1609127"/>
          <a:ext cx="11982004" cy="4815828"/>
        </p:xfrm>
        <a:graphic>
          <a:graphicData uri="http://schemas.openxmlformats.org/drawingml/2006/table">
            <a:tbl>
              <a:tblPr firstRow="1" bandRow="1">
                <a:tableStyleId>{5C22544A-7EE6-4342-B048-85BDC9FD1C3A}</a:tableStyleId>
              </a:tblPr>
              <a:tblGrid>
                <a:gridCol w="11982004">
                  <a:extLst>
                    <a:ext uri="{9D8B030D-6E8A-4147-A177-3AD203B41FA5}">
                      <a16:colId xmlns:a16="http://schemas.microsoft.com/office/drawing/2014/main" val="181469435"/>
                    </a:ext>
                  </a:extLst>
                </a:gridCol>
              </a:tblGrid>
              <a:tr h="1351456">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NIBIB interests include the development and integration of advanced BEIT for the improvement of human health and medical care. NIBIB supports projects developing platform technologies that are applicable to a broad spectrum of disorders and diseases. Applicants may propose BEIT programs that focus on a single tissue, organ, or physiological condition as a model system to facilitate the development of what is expected to be a more broadly applicable enabling technology.</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This NOFO will support HBCUs that propose to develop a new or build on an existing BEIT academic structure. Applications can focus on technology development and/or specific research topics, e.g. technology centers for cancer, cardiovascular disease, diabetes, maternal health, etc</a:t>
                      </a:r>
                      <a:r>
                        <a:rPr lang="en-US" sz="1800" b="0" i="0" kern="1200" dirty="0">
                          <a:solidFill>
                            <a:schemeClr val="lt1"/>
                          </a:solidFill>
                          <a:effectLst/>
                          <a:latin typeface="+mn-lt"/>
                          <a:ea typeface="+mn-ea"/>
                          <a:cs typeface="+mn-cs"/>
                        </a:rPr>
                        <a:t>.</a:t>
                      </a:r>
                      <a:endParaRPr lang="en-US"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1048587066"/>
                  </a:ext>
                </a:extLst>
              </a:tr>
              <a:tr h="2910828">
                <a:tc>
                  <a:txBody>
                    <a:bodyPr/>
                    <a:lstStyle/>
                    <a:p>
                      <a:r>
                        <a:rPr lang="en-US" sz="1800" b="0" i="0" kern="1200" dirty="0">
                          <a:solidFill>
                            <a:schemeClr val="dk1"/>
                          </a:solidFill>
                          <a:effectLst/>
                          <a:latin typeface="+mn-lt"/>
                          <a:ea typeface="+mn-ea"/>
                          <a:cs typeface="+mn-cs"/>
                        </a:rPr>
                        <a:t>Examples of potential activities, academic structures, and programs that could be supported by this initiative include, but are not limited to, establishing new and/or enhancing existing:</a:t>
                      </a:r>
                    </a:p>
                    <a:p>
                      <a:pPr marL="685800" indent="-285750">
                        <a:buFont typeface="Arial" panose="020B0604020202020204" pitchFamily="34" charset="0"/>
                        <a:buChar char="•"/>
                      </a:pPr>
                      <a:r>
                        <a:rPr lang="en-US" sz="1800" b="0" i="0" kern="1200" dirty="0">
                          <a:solidFill>
                            <a:schemeClr val="dk1"/>
                          </a:solidFill>
                          <a:effectLst/>
                          <a:latin typeface="+mn-lt"/>
                          <a:ea typeface="+mn-ea"/>
                          <a:cs typeface="+mn-cs"/>
                        </a:rPr>
                        <a:t>Institutional capacity for biomedical engineering, imaging, and technology development;</a:t>
                      </a:r>
                    </a:p>
                    <a:p>
                      <a:pPr marL="685800" indent="-285750">
                        <a:buFont typeface="Arial" panose="020B0604020202020204" pitchFamily="34" charset="0"/>
                        <a:buChar char="•"/>
                      </a:pPr>
                      <a:r>
                        <a:rPr lang="en-US" sz="1800" b="0" i="0" kern="1200" dirty="0">
                          <a:solidFill>
                            <a:schemeClr val="dk1"/>
                          </a:solidFill>
                          <a:effectLst/>
                          <a:latin typeface="+mn-lt"/>
                          <a:ea typeface="+mn-ea"/>
                          <a:cs typeface="+mn-cs"/>
                        </a:rPr>
                        <a:t>Maker spaces, technologies, instruments, partnerships;</a:t>
                      </a:r>
                    </a:p>
                    <a:p>
                      <a:pPr marL="685800" indent="-285750">
                        <a:buFont typeface="Arial" panose="020B0604020202020204" pitchFamily="34" charset="0"/>
                        <a:buChar char="•"/>
                      </a:pPr>
                      <a:r>
                        <a:rPr lang="en-US" sz="1800" b="0" i="0" kern="1200" dirty="0">
                          <a:solidFill>
                            <a:schemeClr val="dk1"/>
                          </a:solidFill>
                          <a:effectLst/>
                          <a:latin typeface="+mn-lt"/>
                          <a:ea typeface="+mn-ea"/>
                          <a:cs typeface="+mn-cs"/>
                        </a:rPr>
                        <a:t>Expand the BEIT workforce: faculty and student research support, career pathways, mentoring, and training opportunities;</a:t>
                      </a:r>
                    </a:p>
                    <a:p>
                      <a:pPr marL="685800" indent="-285750">
                        <a:buFont typeface="Arial" panose="020B0604020202020204" pitchFamily="34" charset="0"/>
                        <a:buChar char="•"/>
                      </a:pPr>
                      <a:r>
                        <a:rPr lang="en-US" sz="1800" b="0" i="0" kern="1200" dirty="0">
                          <a:solidFill>
                            <a:schemeClr val="dk1"/>
                          </a:solidFill>
                          <a:effectLst/>
                          <a:latin typeface="+mn-lt"/>
                          <a:ea typeface="+mn-ea"/>
                          <a:cs typeface="+mn-cs"/>
                        </a:rPr>
                        <a:t>BEIT curriculum, course offerings, or degree granting programs;</a:t>
                      </a:r>
                    </a:p>
                    <a:p>
                      <a:pPr marL="685800" indent="-285750">
                        <a:buFont typeface="Arial" panose="020B0604020202020204" pitchFamily="34" charset="0"/>
                        <a:buChar char="•"/>
                      </a:pPr>
                      <a:r>
                        <a:rPr lang="en-US" sz="1800" b="0" i="0" kern="1200" dirty="0">
                          <a:solidFill>
                            <a:schemeClr val="dk1"/>
                          </a:solidFill>
                          <a:effectLst/>
                          <a:latin typeface="+mn-lt"/>
                          <a:ea typeface="+mn-ea"/>
                          <a:cs typeface="+mn-cs"/>
                        </a:rPr>
                        <a:t>BEIT innovation, entrepreneurship, and commercialization activities;</a:t>
                      </a:r>
                    </a:p>
                    <a:p>
                      <a:pPr marL="685800" indent="-285750">
                        <a:buFont typeface="Arial" panose="020B0604020202020204" pitchFamily="34" charset="0"/>
                        <a:buChar char="•"/>
                      </a:pPr>
                      <a:r>
                        <a:rPr lang="en-US" sz="1800" b="0" i="0" kern="1200" dirty="0">
                          <a:solidFill>
                            <a:schemeClr val="dk1"/>
                          </a:solidFill>
                          <a:effectLst/>
                          <a:latin typeface="+mn-lt"/>
                          <a:ea typeface="+mn-ea"/>
                          <a:cs typeface="+mn-cs"/>
                        </a:rPr>
                        <a:t>Partnerships with relevant collaborators and stakeholders in private and/or public sectors.</a:t>
                      </a:r>
                    </a:p>
                  </a:txBody>
                  <a:tcPr anchor="ctr">
                    <a:solidFill>
                      <a:schemeClr val="accent1">
                        <a:lumMod val="40000"/>
                        <a:lumOff val="60000"/>
                      </a:schemeClr>
                    </a:solidFill>
                  </a:tcPr>
                </a:tc>
                <a:extLst>
                  <a:ext uri="{0D108BD9-81ED-4DB2-BD59-A6C34878D82A}">
                    <a16:rowId xmlns:a16="http://schemas.microsoft.com/office/drawing/2014/main" val="778480502"/>
                  </a:ext>
                </a:extLst>
              </a:tr>
            </a:tbl>
          </a:graphicData>
        </a:graphic>
      </p:graphicFrame>
    </p:spTree>
    <p:extLst>
      <p:ext uri="{BB962C8B-B14F-4D97-AF65-F5344CB8AC3E}">
        <p14:creationId xmlns:p14="http://schemas.microsoft.com/office/powerpoint/2010/main" val="3804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D4EF-C6DB-A842-ABEC-1A13C44BAA8A}"/>
              </a:ext>
            </a:extLst>
          </p:cNvPr>
          <p:cNvSpPr>
            <a:spLocks noGrp="1"/>
          </p:cNvSpPr>
          <p:nvPr>
            <p:ph type="title"/>
          </p:nvPr>
        </p:nvSpPr>
        <p:spPr>
          <a:xfrm>
            <a:off x="331107" y="130942"/>
            <a:ext cx="11860893" cy="1200468"/>
          </a:xfrm>
        </p:spPr>
        <p:txBody>
          <a:bodyPr>
            <a:normAutofit/>
          </a:bodyPr>
          <a:lstStyle/>
          <a:p>
            <a:pPr algn="ctr"/>
            <a:r>
              <a:rPr lang="en-US" sz="3600" b="1" dirty="0">
                <a:solidFill>
                  <a:srgbClr val="245795"/>
                </a:solidFill>
                <a:latin typeface="Roboto" panose="02000000000000000000" pitchFamily="2" charset="0"/>
                <a:ea typeface="Roboto" panose="02000000000000000000" pitchFamily="2" charset="0"/>
                <a:cs typeface="Roboto" panose="02000000000000000000" pitchFamily="2" charset="0"/>
              </a:rPr>
              <a:t>Applications now being accepted to </a:t>
            </a:r>
            <a:br>
              <a:rPr lang="en-US" sz="3600" b="1" dirty="0">
                <a:solidFill>
                  <a:srgbClr val="245795"/>
                </a:solidFill>
                <a:latin typeface="Roboto" panose="02000000000000000000" pitchFamily="2" charset="0"/>
                <a:ea typeface="Roboto" panose="02000000000000000000" pitchFamily="2" charset="0"/>
                <a:cs typeface="Roboto" panose="02000000000000000000" pitchFamily="2" charset="0"/>
              </a:rPr>
            </a:br>
            <a:r>
              <a:rPr lang="en-US" sz="3600" b="1" dirty="0">
                <a:solidFill>
                  <a:srgbClr val="245795"/>
                </a:solidFill>
                <a:latin typeface="Roboto" panose="02000000000000000000" pitchFamily="2" charset="0"/>
                <a:ea typeface="Roboto" panose="02000000000000000000" pitchFamily="2" charset="0"/>
                <a:cs typeface="Roboto" panose="02000000000000000000" pitchFamily="2" charset="0"/>
              </a:rPr>
              <a:t>recognize excellence in DEIA mentorship</a:t>
            </a:r>
          </a:p>
        </p:txBody>
      </p:sp>
      <p:sp>
        <p:nvSpPr>
          <p:cNvPr id="11" name="Content Placeholder 3">
            <a:extLst>
              <a:ext uri="{FF2B5EF4-FFF2-40B4-BE49-F238E27FC236}">
                <a16:creationId xmlns:a16="http://schemas.microsoft.com/office/drawing/2014/main" id="{AF793CC7-1D55-4E64-AB85-5957EF8D228C}"/>
              </a:ext>
            </a:extLst>
          </p:cNvPr>
          <p:cNvSpPr txBox="1">
            <a:spLocks noGrp="1"/>
          </p:cNvSpPr>
          <p:nvPr>
            <p:ph type="body" idx="1"/>
          </p:nvPr>
        </p:nvSpPr>
        <p:spPr>
          <a:xfrm>
            <a:off x="331107" y="1789739"/>
            <a:ext cx="4761502" cy="3108543"/>
          </a:xfrm>
          <a:prstGeom prst="rect">
            <a:avLst/>
          </a:prstGeom>
          <a:noFill/>
        </p:spPr>
        <p:txBody>
          <a:bodyPr wrap="square" rtlCol="0">
            <a:spAutoFit/>
          </a:bodyPr>
          <a:lstStyle/>
          <a:p>
            <a:pPr marL="342900" indent="-342900">
              <a:lnSpc>
                <a:spcPct val="100000"/>
              </a:lnSpc>
              <a:spcBef>
                <a:spcPts val="0"/>
              </a:spcBef>
              <a:spcAft>
                <a:spcPts val="2400"/>
              </a:spcAft>
              <a:buFont typeface="Arial" panose="020B0604020202020204" pitchFamily="34" charset="0"/>
              <a:buChar char="•"/>
            </a:pPr>
            <a:r>
              <a:rPr lang="en-US" sz="2200" dirty="0">
                <a:solidFill>
                  <a:schemeClr val="tx1"/>
                </a:solidFill>
                <a:latin typeface="Helvetica" panose="020B0604020202020204" pitchFamily="34" charset="0"/>
                <a:cs typeface="Helvetica" panose="020B0604020202020204" pitchFamily="34" charset="0"/>
              </a:rPr>
              <a:t>Supplement existing NIH awards that have a mentorship as part of the existing award </a:t>
            </a:r>
          </a:p>
          <a:p>
            <a:pPr marL="342900" indent="-342900">
              <a:lnSpc>
                <a:spcPct val="100000"/>
              </a:lnSpc>
              <a:spcBef>
                <a:spcPts val="0"/>
              </a:spcBef>
              <a:spcAft>
                <a:spcPts val="2400"/>
              </a:spcAft>
              <a:buFont typeface="Arial" panose="020B0604020202020204" pitchFamily="34" charset="0"/>
              <a:buChar char="•"/>
            </a:pPr>
            <a:r>
              <a:rPr lang="en-US" sz="2200" dirty="0">
                <a:solidFill>
                  <a:schemeClr val="tx1"/>
                </a:solidFill>
                <a:latin typeface="Helvetica" panose="020B0604020202020204" pitchFamily="34" charset="0"/>
                <a:cs typeface="Helvetica" panose="020B0604020202020204" pitchFamily="34" charset="0"/>
              </a:rPr>
              <a:t>Scientists who have demonstrated a commitment to mentorship and enhancing DEIA in the biomedical research enterprise.</a:t>
            </a:r>
          </a:p>
        </p:txBody>
      </p:sp>
      <p:grpSp>
        <p:nvGrpSpPr>
          <p:cNvPr id="16" name="Group 15">
            <a:extLst>
              <a:ext uri="{FF2B5EF4-FFF2-40B4-BE49-F238E27FC236}">
                <a16:creationId xmlns:a16="http://schemas.microsoft.com/office/drawing/2014/main" id="{F9B6F8F3-FF99-4BD6-AE81-035C51858FDF}"/>
              </a:ext>
            </a:extLst>
          </p:cNvPr>
          <p:cNvGrpSpPr/>
          <p:nvPr/>
        </p:nvGrpSpPr>
        <p:grpSpPr>
          <a:xfrm>
            <a:off x="5179695" y="1789739"/>
            <a:ext cx="6808470" cy="3478222"/>
            <a:chOff x="5179695" y="1511808"/>
            <a:chExt cx="6808470" cy="3478222"/>
          </a:xfrm>
        </p:grpSpPr>
        <p:pic>
          <p:nvPicPr>
            <p:cNvPr id="6" name="Picture 5">
              <a:extLst>
                <a:ext uri="{FF2B5EF4-FFF2-40B4-BE49-F238E27FC236}">
                  <a16:creationId xmlns:a16="http://schemas.microsoft.com/office/drawing/2014/main" id="{5A9F9303-4E77-45DE-9D85-AD92CD80FBEE}"/>
                </a:ext>
              </a:extLst>
            </p:cNvPr>
            <p:cNvPicPr>
              <a:picLocks/>
            </p:cNvPicPr>
            <p:nvPr/>
          </p:nvPicPr>
          <p:blipFill>
            <a:blip r:embed="rId2"/>
            <a:srcRect/>
            <a:stretch/>
          </p:blipFill>
          <p:spPr>
            <a:xfrm>
              <a:off x="5179695" y="1511808"/>
              <a:ext cx="6808470" cy="3478222"/>
            </a:xfrm>
            <a:prstGeom prst="rect">
              <a:avLst/>
            </a:prstGeom>
            <a:ln>
              <a:solidFill>
                <a:schemeClr val="bg1">
                  <a:lumMod val="85000"/>
                </a:schemeClr>
              </a:solidFill>
            </a:ln>
          </p:spPr>
        </p:pic>
        <p:sp>
          <p:nvSpPr>
            <p:cNvPr id="10" name="TextBox 9">
              <a:extLst>
                <a:ext uri="{FF2B5EF4-FFF2-40B4-BE49-F238E27FC236}">
                  <a16:creationId xmlns:a16="http://schemas.microsoft.com/office/drawing/2014/main" id="{5A57884D-45D7-4B0D-A082-0A719515ADC8}"/>
                </a:ext>
              </a:extLst>
            </p:cNvPr>
            <p:cNvSpPr txBox="1"/>
            <p:nvPr/>
          </p:nvSpPr>
          <p:spPr>
            <a:xfrm>
              <a:off x="5320665" y="4348164"/>
              <a:ext cx="6103620" cy="369332"/>
            </a:xfrm>
            <a:prstGeom prst="rect">
              <a:avLst/>
            </a:prstGeom>
            <a:noFill/>
            <a:ln>
              <a:noFill/>
            </a:ln>
          </p:spPr>
          <p:txBody>
            <a:bodyPr wrap="square">
              <a:spAutoFit/>
            </a:bodyPr>
            <a:lstStyle/>
            <a:p>
              <a:r>
                <a:rPr lang="en-US" sz="1800" b="1" dirty="0">
                  <a:solidFill>
                    <a:schemeClr val="bg1"/>
                  </a:solidFill>
                  <a:latin typeface="Helvetica Condensed" pitchFamily="2" charset="0"/>
                </a:rPr>
                <a:t>NOT-OD-24-001</a:t>
              </a:r>
              <a:endParaRPr lang="en-US" dirty="0">
                <a:solidFill>
                  <a:schemeClr val="bg1"/>
                </a:solidFill>
              </a:endParaRPr>
            </a:p>
          </p:txBody>
        </p:sp>
      </p:grpSp>
      <p:sp>
        <p:nvSpPr>
          <p:cNvPr id="13" name="TextBox 12">
            <a:extLst>
              <a:ext uri="{FF2B5EF4-FFF2-40B4-BE49-F238E27FC236}">
                <a16:creationId xmlns:a16="http://schemas.microsoft.com/office/drawing/2014/main" id="{F7AB7AFF-CF5D-49E6-A3D9-DD88DEB90081}"/>
              </a:ext>
            </a:extLst>
          </p:cNvPr>
          <p:cNvSpPr txBox="1"/>
          <p:nvPr/>
        </p:nvSpPr>
        <p:spPr>
          <a:xfrm>
            <a:off x="524918" y="5112469"/>
            <a:ext cx="4373880" cy="477054"/>
          </a:xfrm>
          <a:prstGeom prst="rect">
            <a:avLst/>
          </a:prstGeom>
          <a:noFill/>
        </p:spPr>
        <p:txBody>
          <a:bodyPr wrap="square">
            <a:spAutoFit/>
          </a:bodyPr>
          <a:lstStyle/>
          <a:p>
            <a:pPr>
              <a:lnSpc>
                <a:spcPct val="100000"/>
              </a:lnSpc>
              <a:spcBef>
                <a:spcPts val="0"/>
              </a:spcBef>
              <a:spcAft>
                <a:spcPts val="2400"/>
              </a:spcAft>
            </a:pPr>
            <a:r>
              <a:rPr lang="en-US" sz="2500" b="1" dirty="0">
                <a:latin typeface="Helvetica" panose="020B0604020202020204" pitchFamily="34" charset="0"/>
                <a:cs typeface="Helvetica" panose="020B0604020202020204" pitchFamily="34" charset="0"/>
              </a:rPr>
              <a:t>Apply by February 16, 2024</a:t>
            </a:r>
          </a:p>
        </p:txBody>
      </p:sp>
      <p:sp>
        <p:nvSpPr>
          <p:cNvPr id="15" name="TextBox 14">
            <a:extLst>
              <a:ext uri="{FF2B5EF4-FFF2-40B4-BE49-F238E27FC236}">
                <a16:creationId xmlns:a16="http://schemas.microsoft.com/office/drawing/2014/main" id="{F6096AD7-FC03-46E2-9CC6-AF1DEAE34F79}"/>
              </a:ext>
            </a:extLst>
          </p:cNvPr>
          <p:cNvSpPr txBox="1"/>
          <p:nvPr/>
        </p:nvSpPr>
        <p:spPr>
          <a:xfrm>
            <a:off x="231050" y="6280764"/>
            <a:ext cx="866013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hlinkClick r:id="rId3"/>
              </a:rPr>
              <a:t>https://grants.nih.gov/grants/guide/notice-files/NOT-OD-24-001.html</a:t>
            </a:r>
            <a:r>
              <a:rPr lang="en-US" sz="20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BA0A1E7E-2D0C-90D6-6D44-15E36C081D7A}"/>
              </a:ext>
            </a:extLst>
          </p:cNvPr>
          <p:cNvSpPr txBox="1"/>
          <p:nvPr/>
        </p:nvSpPr>
        <p:spPr>
          <a:xfrm>
            <a:off x="8610601" y="6302829"/>
            <a:ext cx="3169009" cy="400110"/>
          </a:xfrm>
          <a:prstGeom prst="rect">
            <a:avLst/>
          </a:prstGeom>
          <a:noFill/>
        </p:spPr>
        <p:txBody>
          <a:bodyPr wrap="none" rtlCol="0">
            <a:spAutoFit/>
          </a:bodyPr>
          <a:lstStyle/>
          <a:p>
            <a:r>
              <a:rPr lang="en-US" sz="2000" dirty="0"/>
              <a:t>Contact: Dr. Dave Gutekunst </a:t>
            </a:r>
          </a:p>
        </p:txBody>
      </p:sp>
    </p:spTree>
    <p:extLst>
      <p:ext uri="{BB962C8B-B14F-4D97-AF65-F5344CB8AC3E}">
        <p14:creationId xmlns:p14="http://schemas.microsoft.com/office/powerpoint/2010/main" val="54837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521425-DB00-7C00-D68B-A473BE5EDCE7}"/>
              </a:ext>
            </a:extLst>
          </p:cNvPr>
          <p:cNvSpPr>
            <a:spLocks noGrp="1"/>
          </p:cNvSpPr>
          <p:nvPr>
            <p:ph idx="1"/>
          </p:nvPr>
        </p:nvSpPr>
        <p:spPr>
          <a:xfrm>
            <a:off x="344059" y="1529148"/>
            <a:ext cx="11718505" cy="560911"/>
          </a:xfrm>
        </p:spPr>
        <p:txBody>
          <a:bodyPr>
            <a:normAutofit/>
          </a:bodyPr>
          <a:lstStyle/>
          <a:p>
            <a:pPr marL="0" indent="0">
              <a:lnSpc>
                <a:spcPct val="120000"/>
              </a:lnSpc>
              <a:spcBef>
                <a:spcPts val="600"/>
              </a:spcBef>
              <a:buNone/>
              <a:defRPr/>
            </a:pPr>
            <a:r>
              <a:rPr lang="en-US" sz="2400" b="0" i="0" u="none" strike="noStrike" dirty="0">
                <a:solidFill>
                  <a:srgbClr val="428BCA"/>
                </a:solidFill>
                <a:effectLst/>
                <a:hlinkClick r:id="rId2"/>
              </a:rPr>
              <a:t>F99/K00</a:t>
            </a:r>
            <a:r>
              <a:rPr lang="en-US" sz="2400" b="0" i="0" dirty="0">
                <a:solidFill>
                  <a:srgbClr val="333333"/>
                </a:solidFill>
                <a:effectLst/>
              </a:rPr>
              <a:t> Pre-doc to Post-doc Transition Award/Post-doctoral Transition Award</a:t>
            </a:r>
          </a:p>
        </p:txBody>
      </p:sp>
      <p:sp>
        <p:nvSpPr>
          <p:cNvPr id="4" name="Title 8">
            <a:extLst>
              <a:ext uri="{FF2B5EF4-FFF2-40B4-BE49-F238E27FC236}">
                <a16:creationId xmlns:a16="http://schemas.microsoft.com/office/drawing/2014/main" id="{314F30D5-4138-FD25-FC28-00D31A30DB24}"/>
              </a:ext>
            </a:extLst>
          </p:cNvPr>
          <p:cNvSpPr>
            <a:spLocks noGrp="1"/>
          </p:cNvSpPr>
          <p:nvPr>
            <p:ph type="title"/>
          </p:nvPr>
        </p:nvSpPr>
        <p:spPr>
          <a:xfrm>
            <a:off x="344488" y="503733"/>
            <a:ext cx="11503025" cy="1005840"/>
          </a:xfrm>
        </p:spPr>
        <p:txBody>
          <a:bodyPr>
            <a:normAutofit/>
          </a:bodyPr>
          <a:lstStyle/>
          <a:p>
            <a:pPr algn="ctr"/>
            <a:r>
              <a:rPr lang="en-US" sz="2800" b="1" i="0" dirty="0">
                <a:effectLst/>
                <a:latin typeface="Helvetica Neue"/>
              </a:rPr>
              <a:t>Advancing Research Careers (ARC) Predoctoral to Postdoctoral Transition Award to Promote Diversity </a:t>
            </a:r>
            <a:r>
              <a:rPr lang="en-US" sz="2800" b="1" i="0" dirty="0">
                <a:solidFill>
                  <a:schemeClr val="tx1"/>
                </a:solidFill>
                <a:effectLst/>
                <a:latin typeface="Helvetica Neue"/>
              </a:rPr>
              <a:t>(PAR-23-222)</a:t>
            </a:r>
            <a:endParaRPr lang="en-US" sz="6000" b="1" dirty="0">
              <a:solidFill>
                <a:schemeClr val="tx1"/>
              </a:solidFill>
            </a:endParaRPr>
          </a:p>
        </p:txBody>
      </p:sp>
      <p:sp>
        <p:nvSpPr>
          <p:cNvPr id="2" name="TextBox 1">
            <a:extLst>
              <a:ext uri="{FF2B5EF4-FFF2-40B4-BE49-F238E27FC236}">
                <a16:creationId xmlns:a16="http://schemas.microsoft.com/office/drawing/2014/main" id="{C7983808-041D-E76E-2C6D-8EE964068377}"/>
              </a:ext>
            </a:extLst>
          </p:cNvPr>
          <p:cNvSpPr txBox="1"/>
          <p:nvPr/>
        </p:nvSpPr>
        <p:spPr>
          <a:xfrm>
            <a:off x="8610601" y="6302829"/>
            <a:ext cx="3169009" cy="400110"/>
          </a:xfrm>
          <a:prstGeom prst="rect">
            <a:avLst/>
          </a:prstGeom>
          <a:noFill/>
        </p:spPr>
        <p:txBody>
          <a:bodyPr wrap="none" rtlCol="0">
            <a:spAutoFit/>
          </a:bodyPr>
          <a:lstStyle/>
          <a:p>
            <a:r>
              <a:rPr lang="en-US" sz="2000" dirty="0"/>
              <a:t>Contact: Dr. Dave Gutekunst </a:t>
            </a:r>
          </a:p>
        </p:txBody>
      </p:sp>
      <p:sp>
        <p:nvSpPr>
          <p:cNvPr id="6" name="TextBox 5">
            <a:extLst>
              <a:ext uri="{FF2B5EF4-FFF2-40B4-BE49-F238E27FC236}">
                <a16:creationId xmlns:a16="http://schemas.microsoft.com/office/drawing/2014/main" id="{37215657-0636-7313-1B0B-6F59C19D74B4}"/>
              </a:ext>
            </a:extLst>
          </p:cNvPr>
          <p:cNvSpPr txBox="1"/>
          <p:nvPr/>
        </p:nvSpPr>
        <p:spPr>
          <a:xfrm>
            <a:off x="422615" y="2109634"/>
            <a:ext cx="11346770" cy="4093428"/>
          </a:xfrm>
          <a:prstGeom prst="rect">
            <a:avLst/>
          </a:prstGeom>
          <a:noFill/>
        </p:spPr>
        <p:txBody>
          <a:bodyPr wrap="square">
            <a:spAutoFit/>
          </a:bodyPr>
          <a:lstStyle/>
          <a:p>
            <a:r>
              <a:rPr lang="en-US" sz="2000" dirty="0">
                <a:solidFill>
                  <a:srgbClr val="333333"/>
                </a:solidFill>
                <a:latin typeface="Helvetica Neue"/>
              </a:rPr>
              <a:t>P</a:t>
            </a:r>
            <a:r>
              <a:rPr lang="en-US" sz="2000" b="0" i="0" dirty="0">
                <a:solidFill>
                  <a:srgbClr val="333333"/>
                </a:solidFill>
                <a:effectLst/>
                <a:latin typeface="Helvetica Neue"/>
              </a:rPr>
              <a:t>urpose: to support promising, late-stage graduate students from diverse backgrounds, for example those from underrepresented groups to transition into and succeed in mentored postdoctoral research positions.</a:t>
            </a:r>
          </a:p>
          <a:p>
            <a:endParaRPr lang="en-US" sz="2000" dirty="0">
              <a:solidFill>
                <a:srgbClr val="333333"/>
              </a:solidFill>
              <a:latin typeface="Helvetica Neue"/>
            </a:endParaRPr>
          </a:p>
          <a:p>
            <a:pPr marL="285750" indent="-285750">
              <a:buFont typeface="Arial" panose="020B0604020202020204" pitchFamily="34" charset="0"/>
              <a:buChar char="•"/>
            </a:pPr>
            <a:r>
              <a:rPr lang="en-US" sz="2000" b="0" i="0" dirty="0">
                <a:solidFill>
                  <a:srgbClr val="333333"/>
                </a:solidFill>
                <a:effectLst/>
                <a:latin typeface="Helvetica Neue"/>
              </a:rPr>
              <a:t>This two-phase award will provide support for late-stage graduate students pursuing research related to the mission areas of participating NIH ICOs to facilitate the completion of doctoral dissertation projects and research training (F99 phase, 1-2 </a:t>
            </a:r>
            <a:r>
              <a:rPr lang="en-US" sz="2000" b="0" i="0" dirty="0" err="1">
                <a:solidFill>
                  <a:srgbClr val="333333"/>
                </a:solidFill>
                <a:effectLst/>
                <a:latin typeface="Helvetica Neue"/>
              </a:rPr>
              <a:t>yrs</a:t>
            </a:r>
            <a:r>
              <a:rPr lang="en-US" sz="2000" b="0" i="0" dirty="0">
                <a:solidFill>
                  <a:srgbClr val="333333"/>
                </a:solidFill>
                <a:effectLst/>
                <a:latin typeface="Helvetica Neue"/>
              </a:rPr>
              <a:t>), and to transition into and succeed in postdoctoral biomedical research and career development opportunities (K00 phase, up to 3 </a:t>
            </a:r>
            <a:r>
              <a:rPr lang="en-US" sz="2000" b="0" i="0" dirty="0" err="1">
                <a:solidFill>
                  <a:srgbClr val="333333"/>
                </a:solidFill>
                <a:effectLst/>
                <a:latin typeface="Helvetica Neue"/>
              </a:rPr>
              <a:t>yrs</a:t>
            </a:r>
            <a:r>
              <a:rPr lang="en-US" sz="2000" b="0" i="0" dirty="0">
                <a:solidFill>
                  <a:srgbClr val="333333"/>
                </a:solidFill>
                <a:effectLst/>
                <a:latin typeface="Helvetica Neue"/>
              </a:rPr>
              <a:t>).</a:t>
            </a:r>
          </a:p>
          <a:p>
            <a:pPr marL="285750" indent="-285750">
              <a:buFont typeface="Arial" panose="020B0604020202020204" pitchFamily="34" charset="0"/>
              <a:buChar char="•"/>
            </a:pPr>
            <a:endParaRPr lang="en-US" sz="2000" dirty="0">
              <a:solidFill>
                <a:srgbClr val="333333"/>
              </a:solidFill>
              <a:latin typeface="Helvetica Neue"/>
            </a:endParaRPr>
          </a:p>
          <a:p>
            <a:pPr marL="285750" indent="-285750">
              <a:buFont typeface="Arial" panose="020B0604020202020204" pitchFamily="34" charset="0"/>
              <a:buChar char="•"/>
            </a:pPr>
            <a:r>
              <a:rPr lang="en-US" sz="2000" b="0" i="0" dirty="0">
                <a:solidFill>
                  <a:srgbClr val="333333"/>
                </a:solidFill>
                <a:effectLst/>
                <a:latin typeface="Helvetica Neue"/>
              </a:rPr>
              <a:t>ARC F99 fellows/K00 scholars will be part of organized cohorts and will be expected to participate in mentoring, networking, and professional development activities coordinated by ARC Institutionally-Focused Research Education Award to Promote Diversity (UE5) recipients. </a:t>
            </a:r>
            <a:endParaRPr lang="en-US" sz="2000" dirty="0"/>
          </a:p>
        </p:txBody>
      </p:sp>
    </p:spTree>
    <p:extLst>
      <p:ext uri="{BB962C8B-B14F-4D97-AF65-F5344CB8AC3E}">
        <p14:creationId xmlns:p14="http://schemas.microsoft.com/office/powerpoint/2010/main" val="212587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521425-DB00-7C00-D68B-A473BE5EDCE7}"/>
              </a:ext>
            </a:extLst>
          </p:cNvPr>
          <p:cNvSpPr>
            <a:spLocks noGrp="1"/>
          </p:cNvSpPr>
          <p:nvPr>
            <p:ph idx="1"/>
          </p:nvPr>
        </p:nvSpPr>
        <p:spPr>
          <a:xfrm>
            <a:off x="344059" y="1442059"/>
            <a:ext cx="11718505" cy="4711091"/>
          </a:xfrm>
        </p:spPr>
        <p:txBody>
          <a:bodyPr>
            <a:normAutofit/>
          </a:bodyPr>
          <a:lstStyle/>
          <a:p>
            <a:pPr marL="0" indent="0">
              <a:lnSpc>
                <a:spcPct val="120000"/>
              </a:lnSpc>
              <a:spcBef>
                <a:spcPts val="600"/>
              </a:spcBef>
              <a:buNone/>
              <a:defRPr/>
            </a:pPr>
            <a:r>
              <a:rPr lang="en-US" altLang="en-US" sz="3100" b="1" dirty="0">
                <a:solidFill>
                  <a:schemeClr val="tx1"/>
                </a:solidFill>
              </a:rPr>
              <a:t>Goal: </a:t>
            </a:r>
            <a:r>
              <a:rPr lang="en-US" altLang="en-US" sz="3100" dirty="0">
                <a:solidFill>
                  <a:schemeClr val="tx1"/>
                </a:solidFill>
              </a:rPr>
              <a:t>to enhance the diversity of the research workforce by recruiting and supporting people from gr</a:t>
            </a:r>
            <a:r>
              <a:rPr lang="en-US" sz="3100" dirty="0">
                <a:solidFill>
                  <a:schemeClr val="tx1"/>
                </a:solidFill>
              </a:rPr>
              <a:t>oups underrepresented in biomedical research across career stages: </a:t>
            </a:r>
          </a:p>
          <a:p>
            <a:pPr marL="914400" indent="-457200">
              <a:lnSpc>
                <a:spcPct val="120000"/>
              </a:lnSpc>
              <a:spcBef>
                <a:spcPct val="0"/>
              </a:spcBef>
              <a:defRPr/>
            </a:pPr>
            <a:r>
              <a:rPr lang="en-US" i="1" dirty="0">
                <a:solidFill>
                  <a:schemeClr val="tx1"/>
                </a:solidFill>
              </a:rPr>
              <a:t>Students: </a:t>
            </a:r>
            <a:r>
              <a:rPr lang="en-US" dirty="0">
                <a:solidFill>
                  <a:schemeClr val="tx1"/>
                </a:solidFill>
              </a:rPr>
              <a:t>high school, undergraduate, graduate, and health professional students</a:t>
            </a:r>
          </a:p>
          <a:p>
            <a:pPr marL="914400" indent="-457200">
              <a:lnSpc>
                <a:spcPct val="120000"/>
              </a:lnSpc>
              <a:spcBef>
                <a:spcPct val="0"/>
              </a:spcBef>
              <a:defRPr/>
            </a:pPr>
            <a:r>
              <a:rPr lang="en-US" dirty="0">
                <a:solidFill>
                  <a:schemeClr val="tx1"/>
                </a:solidFill>
              </a:rPr>
              <a:t>Postbaccalaureate and post-masters scientists applying to graduate or medical school</a:t>
            </a:r>
          </a:p>
          <a:p>
            <a:pPr marL="914400" indent="-457200">
              <a:lnSpc>
                <a:spcPct val="120000"/>
              </a:lnSpc>
              <a:spcBef>
                <a:spcPct val="0"/>
              </a:spcBef>
              <a:defRPr/>
            </a:pPr>
            <a:r>
              <a:rPr lang="en-US" dirty="0">
                <a:solidFill>
                  <a:schemeClr val="tx1"/>
                </a:solidFill>
              </a:rPr>
              <a:t>Postdoctoral fellows and eligible investigators</a:t>
            </a:r>
            <a:endParaRPr lang="en-US" altLang="en-US" b="1" dirty="0">
              <a:highlight>
                <a:srgbClr val="FFFF00"/>
              </a:highlight>
            </a:endParaRPr>
          </a:p>
        </p:txBody>
      </p:sp>
      <p:sp>
        <p:nvSpPr>
          <p:cNvPr id="4" name="Title 8">
            <a:extLst>
              <a:ext uri="{FF2B5EF4-FFF2-40B4-BE49-F238E27FC236}">
                <a16:creationId xmlns:a16="http://schemas.microsoft.com/office/drawing/2014/main" id="{314F30D5-4138-FD25-FC28-00D31A30DB24}"/>
              </a:ext>
            </a:extLst>
          </p:cNvPr>
          <p:cNvSpPr>
            <a:spLocks noGrp="1"/>
          </p:cNvSpPr>
          <p:nvPr>
            <p:ph type="title"/>
          </p:nvPr>
        </p:nvSpPr>
        <p:spPr>
          <a:xfrm>
            <a:off x="344488" y="634365"/>
            <a:ext cx="11503025" cy="1005840"/>
          </a:xfrm>
        </p:spPr>
        <p:txBody>
          <a:bodyPr>
            <a:normAutofit fontScale="90000"/>
          </a:bodyPr>
          <a:lstStyle/>
          <a:p>
            <a:pPr algn="ctr"/>
            <a:r>
              <a:rPr lang="en-US" altLang="en-US" sz="3600" b="1" dirty="0"/>
              <a:t>Research Supplements to Promote Diversity in Health-Related Research </a:t>
            </a:r>
            <a:r>
              <a:rPr lang="en-US" altLang="en-US" sz="3600" b="1" dirty="0">
                <a:solidFill>
                  <a:schemeClr val="tx1"/>
                </a:solidFill>
              </a:rPr>
              <a:t>(</a:t>
            </a:r>
            <a:r>
              <a:rPr lang="en-US" altLang="en-US" sz="3600" b="1" dirty="0">
                <a:solidFill>
                  <a:schemeClr val="tx1"/>
                </a:solidFill>
                <a:hlinkClick r:id="rId2"/>
              </a:rPr>
              <a:t>PA-23-189</a:t>
            </a:r>
            <a:r>
              <a:rPr lang="en-US" altLang="en-US" sz="3600" b="1" dirty="0">
                <a:solidFill>
                  <a:schemeClr val="tx1"/>
                </a:solidFill>
              </a:rPr>
              <a:t>)</a:t>
            </a:r>
            <a:br>
              <a:rPr lang="en-US" altLang="en-US" sz="3600" u="sng" dirty="0"/>
            </a:br>
            <a:endParaRPr lang="en-US" sz="3600" b="1" dirty="0"/>
          </a:p>
        </p:txBody>
      </p:sp>
      <p:sp>
        <p:nvSpPr>
          <p:cNvPr id="2" name="TextBox 1">
            <a:extLst>
              <a:ext uri="{FF2B5EF4-FFF2-40B4-BE49-F238E27FC236}">
                <a16:creationId xmlns:a16="http://schemas.microsoft.com/office/drawing/2014/main" id="{C7983808-041D-E76E-2C6D-8EE964068377}"/>
              </a:ext>
            </a:extLst>
          </p:cNvPr>
          <p:cNvSpPr txBox="1"/>
          <p:nvPr/>
        </p:nvSpPr>
        <p:spPr>
          <a:xfrm>
            <a:off x="8610601" y="6302829"/>
            <a:ext cx="3169009" cy="400110"/>
          </a:xfrm>
          <a:prstGeom prst="rect">
            <a:avLst/>
          </a:prstGeom>
          <a:noFill/>
        </p:spPr>
        <p:txBody>
          <a:bodyPr wrap="none" rtlCol="0">
            <a:spAutoFit/>
          </a:bodyPr>
          <a:lstStyle/>
          <a:p>
            <a:r>
              <a:rPr lang="en-US" sz="2000" dirty="0"/>
              <a:t>Contact: Dr. Dave Gutekunst </a:t>
            </a:r>
          </a:p>
        </p:txBody>
      </p:sp>
    </p:spTree>
    <p:extLst>
      <p:ext uri="{BB962C8B-B14F-4D97-AF65-F5344CB8AC3E}">
        <p14:creationId xmlns:p14="http://schemas.microsoft.com/office/powerpoint/2010/main" val="383110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AA237-0DB1-6019-9DA8-0E50EA6B9607}"/>
              </a:ext>
            </a:extLst>
          </p:cNvPr>
          <p:cNvSpPr>
            <a:spLocks noGrp="1"/>
          </p:cNvSpPr>
          <p:nvPr>
            <p:ph type="title"/>
          </p:nvPr>
        </p:nvSpPr>
        <p:spPr>
          <a:xfrm>
            <a:off x="344487" y="561068"/>
            <a:ext cx="11503025" cy="1325563"/>
          </a:xfrm>
        </p:spPr>
        <p:txBody>
          <a:bodyPr>
            <a:noAutofit/>
          </a:bodyPr>
          <a:lstStyle/>
          <a:p>
            <a:r>
              <a:rPr lang="en-US" sz="3600" b="1" i="0" dirty="0">
                <a:effectLst/>
              </a:rPr>
              <a:t>Small Grants for New Investigators to Promote Diversity in Health-Related Research (R21 Clinical Trial Optional) </a:t>
            </a:r>
            <a:r>
              <a:rPr lang="en-US" sz="3600" b="1" i="0" dirty="0">
                <a:solidFill>
                  <a:schemeClr val="tx1"/>
                </a:solidFill>
                <a:effectLst/>
              </a:rPr>
              <a:t>PAR-21-313</a:t>
            </a:r>
            <a:endParaRPr lang="en-US" sz="3600" b="1" dirty="0">
              <a:solidFill>
                <a:schemeClr val="tx1"/>
              </a:solidFill>
            </a:endParaRPr>
          </a:p>
        </p:txBody>
      </p:sp>
      <p:sp>
        <p:nvSpPr>
          <p:cNvPr id="6" name="TextBox 5">
            <a:extLst>
              <a:ext uri="{FF2B5EF4-FFF2-40B4-BE49-F238E27FC236}">
                <a16:creationId xmlns:a16="http://schemas.microsoft.com/office/drawing/2014/main" id="{FF91D1EB-66E6-AF79-BBF2-990F17897B50}"/>
              </a:ext>
            </a:extLst>
          </p:cNvPr>
          <p:cNvSpPr txBox="1"/>
          <p:nvPr/>
        </p:nvSpPr>
        <p:spPr>
          <a:xfrm>
            <a:off x="424543" y="2362199"/>
            <a:ext cx="10907486" cy="3170099"/>
          </a:xfrm>
          <a:prstGeom prst="rect">
            <a:avLst/>
          </a:prstGeom>
          <a:noFill/>
        </p:spPr>
        <p:txBody>
          <a:bodyPr wrap="square" rtlCol="0">
            <a:spAutoFit/>
          </a:bodyPr>
          <a:lstStyle/>
          <a:p>
            <a:pPr marL="285750" indent="-285750">
              <a:buFont typeface="Arial" panose="020B0604020202020204" pitchFamily="34" charset="0"/>
              <a:buChar char="•"/>
            </a:pPr>
            <a:r>
              <a:rPr lang="en-US" sz="20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The purpose of this Funding Opportunity Announcement (FOA) is to provide support for new investigators from diverse backgrounds, including from groups nationally underrepresented in biomedical, clinical, behavioral and social sciences research, to conduct small research projects.</a:t>
            </a:r>
          </a:p>
          <a:p>
            <a:pPr marL="285750" indent="-285750">
              <a:buFont typeface="Arial" panose="020B0604020202020204" pitchFamily="34" charset="0"/>
              <a:buChar char="•"/>
            </a:pPr>
            <a:endParaRPr lang="en-US" sz="2000" b="0" i="0" dirty="0">
              <a:solidFill>
                <a:srgbClr val="333333"/>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0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For the purposes of this FOA, an investigator is considered a new investigator if he/she has not competed successfully as PD/PI for a substantial NIH independent research award. </a:t>
            </a:r>
          </a:p>
          <a:p>
            <a:pPr marL="285750" indent="-285750">
              <a:buFont typeface="Arial" panose="020B0604020202020204" pitchFamily="34" charset="0"/>
              <a:buChar char="•"/>
            </a:pPr>
            <a:endParaRPr lang="en-US" sz="2000" b="0" i="0" dirty="0">
              <a:solidFill>
                <a:srgbClr val="333333"/>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Direct costs are limited to $125,000 per year, not to exceed 3 years</a:t>
            </a:r>
          </a:p>
          <a:p>
            <a:pPr marL="285750" indent="-285750">
              <a:buFont typeface="Arial" panose="020B0604020202020204" pitchFamily="34" charset="0"/>
              <a:buChar char="•"/>
            </a:pP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7475BF77-5C2D-B24A-AF99-73174BF0B063}"/>
              </a:ext>
            </a:extLst>
          </p:cNvPr>
          <p:cNvSpPr txBox="1"/>
          <p:nvPr/>
        </p:nvSpPr>
        <p:spPr>
          <a:xfrm>
            <a:off x="8893629" y="6498771"/>
            <a:ext cx="2604431" cy="369332"/>
          </a:xfrm>
          <a:prstGeom prst="rect">
            <a:avLst/>
          </a:prstGeom>
          <a:noFill/>
        </p:spPr>
        <p:txBody>
          <a:bodyPr wrap="none" rtlCol="0">
            <a:spAutoFit/>
          </a:bodyPr>
          <a:lstStyle/>
          <a:p>
            <a:r>
              <a:rPr lang="en-US" b="0" i="0" dirty="0">
                <a:solidFill>
                  <a:srgbClr val="333333"/>
                </a:solidFill>
                <a:effectLst/>
                <a:latin typeface="Helvetica" panose="020B0604020202020204" pitchFamily="34" charset="0"/>
              </a:rPr>
              <a:t>Contact: Dr. </a:t>
            </a:r>
            <a:r>
              <a:rPr lang="en-US" dirty="0">
                <a:solidFill>
                  <a:srgbClr val="333333"/>
                </a:solidFill>
                <a:latin typeface="Helvetica" panose="020B0604020202020204" pitchFamily="34" charset="0"/>
              </a:rPr>
              <a:t>Albert Avila</a:t>
            </a:r>
            <a:endParaRPr lang="en-US" dirty="0"/>
          </a:p>
        </p:txBody>
      </p:sp>
    </p:spTree>
    <p:extLst>
      <p:ext uri="{BB962C8B-B14F-4D97-AF65-F5344CB8AC3E}">
        <p14:creationId xmlns:p14="http://schemas.microsoft.com/office/powerpoint/2010/main" val="376841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624620-335D-EB60-8E6D-E7CD8BD928E6}"/>
              </a:ext>
            </a:extLst>
          </p:cNvPr>
          <p:cNvGraphicFramePr>
            <a:graphicFrameLocks noGrp="1"/>
          </p:cNvGraphicFramePr>
          <p:nvPr>
            <p:extLst>
              <p:ext uri="{D42A27DB-BD31-4B8C-83A1-F6EECF244321}">
                <p14:modId xmlns:p14="http://schemas.microsoft.com/office/powerpoint/2010/main" val="823404326"/>
              </p:ext>
            </p:extLst>
          </p:nvPr>
        </p:nvGraphicFramePr>
        <p:xfrm>
          <a:off x="104998" y="2160075"/>
          <a:ext cx="11982004" cy="4227538"/>
        </p:xfrm>
        <a:graphic>
          <a:graphicData uri="http://schemas.openxmlformats.org/drawingml/2006/table">
            <a:tbl>
              <a:tblPr firstRow="1" bandRow="1">
                <a:tableStyleId>{5C22544A-7EE6-4342-B048-85BDC9FD1C3A}</a:tableStyleId>
              </a:tblPr>
              <a:tblGrid>
                <a:gridCol w="11982004">
                  <a:extLst>
                    <a:ext uri="{9D8B030D-6E8A-4147-A177-3AD203B41FA5}">
                      <a16:colId xmlns:a16="http://schemas.microsoft.com/office/drawing/2014/main" val="181469435"/>
                    </a:ext>
                  </a:extLst>
                </a:gridCol>
              </a:tblGrid>
              <a:tr h="37916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rPr>
                        <a:t>Three application receipts dates per year </a:t>
                      </a:r>
                    </a:p>
                  </a:txBody>
                  <a:tcPr anchor="ctr">
                    <a:solidFill>
                      <a:schemeClr val="accent1">
                        <a:lumMod val="40000"/>
                        <a:lumOff val="60000"/>
                      </a:schemeClr>
                    </a:solidFill>
                  </a:tcPr>
                </a:tc>
                <a:extLst>
                  <a:ext uri="{0D108BD9-81ED-4DB2-BD59-A6C34878D82A}">
                    <a16:rowId xmlns:a16="http://schemas.microsoft.com/office/drawing/2014/main" val="1048587066"/>
                  </a:ext>
                </a:extLst>
              </a:tr>
              <a:tr h="424695">
                <a:tc>
                  <a:txBody>
                    <a:bodyPr/>
                    <a:lstStyle/>
                    <a:p>
                      <a:pPr algn="l">
                        <a:lnSpc>
                          <a:spcPct val="100000"/>
                        </a:lnSpc>
                      </a:pPr>
                      <a:r>
                        <a:rPr lang="en-US" sz="18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Application budgets are not limited but need to reflect the actual needs of the proposed project; 5 year max period</a:t>
                      </a:r>
                      <a:endParaRPr lang="en-US" sz="1800" b="1" dirty="0">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3759044535"/>
                  </a:ext>
                </a:extLst>
              </a:tr>
              <a:tr h="478466">
                <a:tc>
                  <a:txBody>
                    <a:bodyPr/>
                    <a:lstStyle/>
                    <a:p>
                      <a:pPr algn="l">
                        <a:lnSpc>
                          <a:spcPct val="100000"/>
                        </a:lnSpc>
                      </a:pPr>
                      <a:r>
                        <a:rPr lang="en-US" sz="1800" b="1" dirty="0">
                          <a:latin typeface="Roboto" panose="02000000000000000000" pitchFamily="2" charset="0"/>
                          <a:ea typeface="Roboto" panose="02000000000000000000" pitchFamily="2" charset="0"/>
                          <a:cs typeface="Roboto" panose="02000000000000000000" pitchFamily="2" charset="0"/>
                        </a:rPr>
                        <a:t>Eligibility</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rPr>
                        <a:t>: Open to New Investigators (NI) and “At-Risk” Investigators</a:t>
                      </a: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i="0" dirty="0">
                          <a:solidFill>
                            <a:schemeClr val="tx1"/>
                          </a:solidFill>
                          <a:effectLst/>
                          <a:latin typeface="Roboto" panose="02000000000000000000" pitchFamily="2" charset="0"/>
                          <a:ea typeface="Roboto" panose="02000000000000000000" pitchFamily="2" charset="0"/>
                          <a:cs typeface="Roboto" panose="02000000000000000000" pitchFamily="2" charset="0"/>
                        </a:rPr>
                        <a:t>For the purposes of this FOA, an investigator is considered a new investigator if he/she has not competed successfully as PD/PI for a substantial NIH independent research award. </a:t>
                      </a:r>
                    </a:p>
                    <a:p>
                      <a:pPr marL="739775" indent="-285750" algn="l">
                        <a:lnSpc>
                          <a:spcPct val="100000"/>
                        </a:lnSpc>
                        <a:buFont typeface="Arial" panose="020B0604020202020204" pitchFamily="34" charset="0"/>
                        <a:buChar char="•"/>
                      </a:pPr>
                      <a:r>
                        <a:rPr lang="en-US" sz="1600" b="1" i="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For the purpose of this FOA, an investigator is considered an </a:t>
                      </a:r>
                      <a:r>
                        <a:rPr lang="en-US" sz="1600" b="1" i="0" u="none" strike="noStrike" kern="1200" dirty="0">
                          <a:solidFill>
                            <a:schemeClr val="tx1"/>
                          </a:solidFill>
                          <a:effectLst/>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At-Risk Investigator</a:t>
                      </a:r>
                      <a:r>
                        <a:rPr lang="en-US" sz="1600" b="1" i="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if he/she has had prior support as a Principal Investigator on a substantial independent research award and, unless successful in securing a substantial research grant award in the current fiscal year, will have </a:t>
                      </a:r>
                      <a:r>
                        <a:rPr lang="en-US" sz="1600" b="1" i="1"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no </a:t>
                      </a:r>
                      <a:r>
                        <a:rPr lang="en-US" sz="1600" b="1" i="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substantial research grant funding in the following fiscal year.</a:t>
                      </a:r>
                      <a:endParaRPr lang="en-US"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859790838"/>
                  </a:ext>
                </a:extLst>
              </a:tr>
              <a:tr h="371666">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1" i="0" dirty="0">
                          <a:solidFill>
                            <a:schemeClr val="dk1"/>
                          </a:solidFill>
                          <a:effectLst/>
                          <a:latin typeface="Roboto" panose="02000000000000000000" pitchFamily="2" charset="0"/>
                          <a:ea typeface="Roboto" panose="02000000000000000000" pitchFamily="2" charset="0"/>
                          <a:cs typeface="Roboto" panose="02000000000000000000" pitchFamily="2" charset="0"/>
                        </a:rPr>
                        <a:t>Other Attachment (Institutional Eligibility Letter):</a:t>
                      </a:r>
                    </a:p>
                    <a:p>
                      <a:pPr marL="0" marR="0" lvl="0" indent="0" algn="l" defTabSz="914400" eaLnBrk="1" fontAlgn="auto" latinLnBrk="0" hangingPunct="1">
                        <a:lnSpc>
                          <a:spcPct val="100000"/>
                        </a:lnSpc>
                        <a:spcBef>
                          <a:spcPts val="0"/>
                        </a:spcBef>
                        <a:spcAft>
                          <a:spcPts val="0"/>
                        </a:spcAft>
                        <a:buClrTx/>
                        <a:buSzTx/>
                        <a:buFontTx/>
                        <a:buNone/>
                        <a:tabLst/>
                        <a:defRPr/>
                      </a:pPr>
                      <a:r>
                        <a:rPr lang="en-US" sz="1800" b="1" i="0" dirty="0">
                          <a:solidFill>
                            <a:schemeClr val="dk1"/>
                          </a:solidFill>
                          <a:effectLst/>
                          <a:latin typeface="Roboto" panose="02000000000000000000" pitchFamily="2" charset="0"/>
                          <a:ea typeface="Roboto" panose="02000000000000000000" pitchFamily="2" charset="0"/>
                          <a:cs typeface="Roboto" panose="02000000000000000000" pitchFamily="2" charset="0"/>
                        </a:rPr>
                        <a:t>1) a letter certifying that the PD/PI satisfies the eligibility criteria, 2) must also include a statement explaining how participation of the PI would further the diversity goals of this FOA; Applications without the Institutional Letter will be deemed incomplete and withdrawn</a:t>
                      </a:r>
                      <a:endParaRPr lang="en-US" sz="1800" b="1" dirty="0">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778480502"/>
                  </a:ext>
                </a:extLst>
              </a:tr>
              <a:tr h="406163">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1" dirty="0">
                          <a:latin typeface="Roboto" panose="02000000000000000000" pitchFamily="2" charset="0"/>
                          <a:ea typeface="Roboto" panose="02000000000000000000" pitchFamily="2" charset="0"/>
                          <a:cs typeface="Roboto" panose="02000000000000000000" pitchFamily="2" charset="0"/>
                        </a:rPr>
                        <a:t>Reviewed in CSR study section based on the science in the proposal</a:t>
                      </a:r>
                    </a:p>
                  </a:txBody>
                  <a:tcPr anchor="ctr">
                    <a:solidFill>
                      <a:schemeClr val="accent1">
                        <a:lumMod val="40000"/>
                        <a:lumOff val="60000"/>
                      </a:schemeClr>
                    </a:solidFill>
                  </a:tcPr>
                </a:tc>
                <a:extLst>
                  <a:ext uri="{0D108BD9-81ED-4DB2-BD59-A6C34878D82A}">
                    <a16:rowId xmlns:a16="http://schemas.microsoft.com/office/drawing/2014/main" val="772609584"/>
                  </a:ext>
                </a:extLst>
              </a:tr>
            </a:tbl>
          </a:graphicData>
        </a:graphic>
      </p:graphicFrame>
      <p:sp>
        <p:nvSpPr>
          <p:cNvPr id="5" name="Title 1">
            <a:extLst>
              <a:ext uri="{FF2B5EF4-FFF2-40B4-BE49-F238E27FC236}">
                <a16:creationId xmlns:a16="http://schemas.microsoft.com/office/drawing/2014/main" id="{B8C57E27-1A82-6C5E-0062-855B51D31D47}"/>
              </a:ext>
            </a:extLst>
          </p:cNvPr>
          <p:cNvSpPr>
            <a:spLocks noGrp="1"/>
          </p:cNvSpPr>
          <p:nvPr>
            <p:ph type="title"/>
          </p:nvPr>
        </p:nvSpPr>
        <p:spPr>
          <a:xfrm>
            <a:off x="0" y="343859"/>
            <a:ext cx="12192000" cy="1188909"/>
          </a:xfrm>
        </p:spPr>
        <p:txBody>
          <a:bodyPr>
            <a:noAutofit/>
          </a:bodyPr>
          <a:lstStyle/>
          <a:p>
            <a:r>
              <a:rPr kumimoji="0" lang="en-US" sz="3200" b="1" i="0" u="none" strike="noStrike" kern="1200" cap="none" spc="0" normalizeH="0" baseline="0" noProof="0" dirty="0">
                <a:ln>
                  <a:noFill/>
                </a:ln>
                <a:effectLst/>
                <a:uLnTx/>
                <a:uFillTx/>
              </a:rPr>
              <a:t>Research Opportunities for New and "At-Risk" Investigators to Promote Workforce Diversity (R01) </a:t>
            </a:r>
            <a:r>
              <a:rPr kumimoji="0" lang="en-US" sz="3200" b="1" i="0" u="none" strike="noStrike" kern="1200" cap="none" spc="0" normalizeH="0" baseline="0" noProof="0" dirty="0">
                <a:ln>
                  <a:noFill/>
                </a:ln>
                <a:solidFill>
                  <a:schemeClr val="tx1"/>
                </a:solidFill>
                <a:effectLst/>
                <a:uLnTx/>
                <a:uFillTx/>
              </a:rPr>
              <a:t>PAR-22-181</a:t>
            </a:r>
            <a:endParaRPr lang="en-US" sz="3200" dirty="0">
              <a:solidFill>
                <a:schemeClr val="tx1"/>
              </a:solidFill>
            </a:endParaRPr>
          </a:p>
        </p:txBody>
      </p:sp>
      <p:sp>
        <p:nvSpPr>
          <p:cNvPr id="6" name="TextBox 5">
            <a:extLst>
              <a:ext uri="{FF2B5EF4-FFF2-40B4-BE49-F238E27FC236}">
                <a16:creationId xmlns:a16="http://schemas.microsoft.com/office/drawing/2014/main" id="{5D8FA8B3-21EA-BC17-D70E-072AC31617E7}"/>
              </a:ext>
            </a:extLst>
          </p:cNvPr>
          <p:cNvSpPr txBox="1"/>
          <p:nvPr/>
        </p:nvSpPr>
        <p:spPr>
          <a:xfrm>
            <a:off x="88017" y="1454547"/>
            <a:ext cx="120159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u="sng" dirty="0">
                <a:latin typeface="Roboto" panose="02000000000000000000" pitchFamily="2" charset="0"/>
                <a:ea typeface="Roboto" panose="02000000000000000000" pitchFamily="2" charset="0"/>
                <a:cs typeface="Roboto" panose="02000000000000000000" pitchFamily="2" charset="0"/>
              </a:rPr>
              <a:t>Goal: </a:t>
            </a:r>
            <a:r>
              <a:rPr lang="en-US" sz="1600" b="1" i="1" dirty="0">
                <a:latin typeface="Roboto" panose="02000000000000000000" pitchFamily="2" charset="0"/>
                <a:ea typeface="Roboto" panose="02000000000000000000" pitchFamily="2" charset="0"/>
                <a:cs typeface="Roboto" panose="02000000000000000000" pitchFamily="2" charset="0"/>
              </a:rPr>
              <a:t>to support research from New Investigators and At-Risk Investigators from diverse backgrounds, including investigators from underrepresented racial and ethnic groups, in order to enhance the diversity of R01-funded investigators. </a:t>
            </a:r>
            <a:endParaRPr kumimoji="0" lang="en-US" sz="1600" b="1" i="1"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671BF7DD-53B8-B818-95E6-DB2C33E279CD}"/>
              </a:ext>
            </a:extLst>
          </p:cNvPr>
          <p:cNvSpPr txBox="1"/>
          <p:nvPr/>
        </p:nvSpPr>
        <p:spPr>
          <a:xfrm>
            <a:off x="8719457" y="6460495"/>
            <a:ext cx="2873829" cy="369332"/>
          </a:xfrm>
          <a:prstGeom prst="rect">
            <a:avLst/>
          </a:prstGeom>
          <a:noFill/>
        </p:spPr>
        <p:txBody>
          <a:bodyPr wrap="square" rtlCol="0">
            <a:spAutoFit/>
          </a:bodyPr>
          <a:lstStyle/>
          <a:p>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Contact: Dr. Albert Avila</a:t>
            </a: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9670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C802-0FD9-CAF2-1C7C-14851AB11EFF}"/>
              </a:ext>
            </a:extLst>
          </p:cNvPr>
          <p:cNvSpPr>
            <a:spLocks noGrp="1"/>
          </p:cNvSpPr>
          <p:nvPr>
            <p:ph type="title"/>
          </p:nvPr>
        </p:nvSpPr>
        <p:spPr>
          <a:xfrm>
            <a:off x="344060" y="365126"/>
            <a:ext cx="11681363" cy="1027740"/>
          </a:xfrm>
        </p:spPr>
        <p:txBody>
          <a:bodyPr>
            <a:noAutofit/>
          </a:bodyPr>
          <a:lstStyle/>
          <a:p>
            <a:r>
              <a:rPr lang="en-US" sz="3600" b="1" dirty="0">
                <a:ea typeface="Calibri" panose="020F0502020204030204" pitchFamily="34" charset="0"/>
                <a:cs typeface="Helvetica" panose="020B0604020202020204" pitchFamily="34" charset="0"/>
              </a:rPr>
              <a:t>Research with Activities Related to Diversity (</a:t>
            </a:r>
            <a:r>
              <a:rPr lang="en-US" sz="3600" b="1" dirty="0" err="1">
                <a:ea typeface="Calibri" panose="020F0502020204030204" pitchFamily="34" charset="0"/>
                <a:cs typeface="Helvetica" panose="020B0604020202020204" pitchFamily="34" charset="0"/>
              </a:rPr>
              <a:t>ReWARD</a:t>
            </a:r>
            <a:r>
              <a:rPr lang="en-US" sz="3600" b="1" dirty="0">
                <a:ea typeface="Calibri" panose="020F0502020204030204" pitchFamily="34" charset="0"/>
                <a:cs typeface="Helvetica" panose="020B0604020202020204" pitchFamily="34" charset="0"/>
              </a:rPr>
              <a:t>) (R01) </a:t>
            </a:r>
            <a:r>
              <a:rPr lang="en-US" sz="3600" b="1" dirty="0">
                <a:solidFill>
                  <a:schemeClr val="tx1"/>
                </a:solidFill>
                <a:ea typeface="Calibri" panose="020F0502020204030204" pitchFamily="34" charset="0"/>
                <a:cs typeface="Helvetica" panose="020B0604020202020204" pitchFamily="34" charset="0"/>
              </a:rPr>
              <a:t>PAR-23-122</a:t>
            </a:r>
            <a:endParaRPr lang="en-US" sz="3600" dirty="0">
              <a:solidFill>
                <a:schemeClr val="tx1"/>
              </a:solidFill>
            </a:endParaRPr>
          </a:p>
        </p:txBody>
      </p:sp>
      <p:graphicFrame>
        <p:nvGraphicFramePr>
          <p:cNvPr id="4" name="Table 4">
            <a:extLst>
              <a:ext uri="{FF2B5EF4-FFF2-40B4-BE49-F238E27FC236}">
                <a16:creationId xmlns:a16="http://schemas.microsoft.com/office/drawing/2014/main" id="{BB365137-EF49-583F-35F6-80C49BFDE80B}"/>
              </a:ext>
            </a:extLst>
          </p:cNvPr>
          <p:cNvGraphicFramePr>
            <a:graphicFrameLocks noGrp="1"/>
          </p:cNvGraphicFramePr>
          <p:nvPr>
            <p:extLst>
              <p:ext uri="{D42A27DB-BD31-4B8C-83A1-F6EECF244321}">
                <p14:modId xmlns:p14="http://schemas.microsoft.com/office/powerpoint/2010/main" val="2807889023"/>
              </p:ext>
            </p:extLst>
          </p:nvPr>
        </p:nvGraphicFramePr>
        <p:xfrm>
          <a:off x="209996" y="1609128"/>
          <a:ext cx="11982004" cy="4759687"/>
        </p:xfrm>
        <a:graphic>
          <a:graphicData uri="http://schemas.openxmlformats.org/drawingml/2006/table">
            <a:tbl>
              <a:tblPr firstRow="1" bandRow="1">
                <a:tableStyleId>{5C22544A-7EE6-4342-B048-85BDC9FD1C3A}</a:tableStyleId>
              </a:tblPr>
              <a:tblGrid>
                <a:gridCol w="11982004">
                  <a:extLst>
                    <a:ext uri="{9D8B030D-6E8A-4147-A177-3AD203B41FA5}">
                      <a16:colId xmlns:a16="http://schemas.microsoft.com/office/drawing/2014/main" val="181469435"/>
                    </a:ext>
                  </a:extLst>
                </a:gridCol>
              </a:tblGrid>
              <a:tr h="105973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1" i="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ReWARD</a:t>
                      </a:r>
                      <a:r>
                        <a:rPr lang="en-US" sz="1800" b="1" i="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funding will support research in areas related to the programmatic interests of one or more of the participating NIH ICs and ongoing DEIA activities focused on enhancing diversity in the biomedical research enterprise within the United States and territories</a:t>
                      </a:r>
                      <a:endParaRPr lang="en-US" sz="18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1048587066"/>
                  </a:ext>
                </a:extLst>
              </a:tr>
              <a:tr h="695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Application budgets are not limited but need to reflect the actual needs of the proposed scientific research project and DEIA activities; 5 year maximum period</a:t>
                      </a:r>
                      <a:endParaRPr lang="en-US" sz="18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3759044535"/>
                  </a:ext>
                </a:extLst>
              </a:tr>
              <a:tr h="901554">
                <a:tc>
                  <a:txBody>
                    <a:bodyPr/>
                    <a:lstStyle/>
                    <a:p>
                      <a:pPr algn="l">
                        <a:lnSpc>
                          <a:spcPct val="100000"/>
                        </a:lnSpc>
                      </a:pPr>
                      <a:r>
                        <a:rPr lang="en-US" sz="1800" b="1" dirty="0">
                          <a:latin typeface="Roboto" panose="02000000000000000000" pitchFamily="2" charset="0"/>
                          <a:ea typeface="Roboto" panose="02000000000000000000" pitchFamily="2" charset="0"/>
                          <a:cs typeface="Roboto" panose="02000000000000000000" pitchFamily="2" charset="0"/>
                        </a:rPr>
                        <a:t>Eligibility</a:t>
                      </a:r>
                      <a:r>
                        <a:rPr lang="en-US" sz="18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8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The </a:t>
                      </a:r>
                      <a:r>
                        <a:rPr lang="en-US" sz="1800" b="1" i="0" kern="1200" dirty="0" err="1">
                          <a:solidFill>
                            <a:schemeClr val="dk1"/>
                          </a:solidFill>
                          <a:effectLst/>
                          <a:latin typeface="Roboto" panose="02000000000000000000" pitchFamily="2" charset="0"/>
                          <a:ea typeface="Roboto" panose="02000000000000000000" pitchFamily="2" charset="0"/>
                          <a:cs typeface="Roboto" panose="02000000000000000000" pitchFamily="2" charset="0"/>
                        </a:rPr>
                        <a:t>ReWARD</a:t>
                      </a:r>
                      <a:r>
                        <a:rPr lang="en-US" sz="18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 program provides support for scientists who are making a significant contribution to Diversity, Equity, Inclusion, and Accessibility (DEIA) and </a:t>
                      </a:r>
                      <a:r>
                        <a:rPr lang="en-US" sz="1800" b="1" i="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who have no current NIH research project grant funding</a:t>
                      </a:r>
                      <a:endParaRPr lang="en-US" sz="1800" b="1"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859790838"/>
                  </a:ext>
                </a:extLst>
              </a:tr>
              <a:tr h="106250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1" i="0" dirty="0">
                          <a:solidFill>
                            <a:schemeClr val="dk1"/>
                          </a:solidFill>
                          <a:effectLst/>
                          <a:latin typeface="Roboto" panose="02000000000000000000" pitchFamily="2" charset="0"/>
                          <a:ea typeface="Roboto" panose="02000000000000000000" pitchFamily="2" charset="0"/>
                          <a:cs typeface="Roboto" panose="02000000000000000000" pitchFamily="2" charset="0"/>
                        </a:rPr>
                        <a:t>Other Attachment:</a:t>
                      </a:r>
                    </a:p>
                    <a:p>
                      <a:pPr marL="0" marR="0" lvl="0" indent="0" algn="l" defTabSz="914400" eaLnBrk="1" fontAlgn="auto" latinLnBrk="0" hangingPunct="1">
                        <a:lnSpc>
                          <a:spcPct val="100000"/>
                        </a:lnSpc>
                        <a:spcBef>
                          <a:spcPts val="0"/>
                        </a:spcBef>
                        <a:spcAft>
                          <a:spcPts val="0"/>
                        </a:spcAft>
                        <a:buClrTx/>
                        <a:buSzTx/>
                        <a:buFontTx/>
                        <a:buNone/>
                        <a:tabLst/>
                        <a:defRPr/>
                      </a:pPr>
                      <a:r>
                        <a:rPr lang="en-US" sz="1800" b="1" i="0" dirty="0">
                          <a:solidFill>
                            <a:schemeClr val="dk1"/>
                          </a:solidFill>
                          <a:effectLst/>
                          <a:latin typeface="Roboto" panose="02000000000000000000" pitchFamily="2" charset="0"/>
                          <a:ea typeface="Roboto" panose="02000000000000000000" pitchFamily="2" charset="0"/>
                          <a:cs typeface="Roboto" panose="02000000000000000000" pitchFamily="2" charset="0"/>
                        </a:rPr>
                        <a:t>1) Diversity Statement: </a:t>
                      </a:r>
                      <a:r>
                        <a:rPr lang="en-US" sz="18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should include a detailed description of the PD/PI's commitment to diversity as well as any past or present activities to enhance DEIA in the biomedical research enterprise</a:t>
                      </a:r>
                      <a:r>
                        <a:rPr lang="en-US" sz="1800" b="1" i="0" dirty="0">
                          <a:solidFill>
                            <a:schemeClr val="dk1"/>
                          </a:solidFill>
                          <a:effectLst/>
                          <a:latin typeface="Roboto" panose="02000000000000000000" pitchFamily="2" charset="0"/>
                          <a:ea typeface="Roboto" panose="02000000000000000000" pitchFamily="2" charset="0"/>
                          <a:cs typeface="Roboto" panose="02000000000000000000" pitchFamily="2" charset="0"/>
                        </a:rPr>
                        <a:t>; 2) PEDP: </a:t>
                      </a:r>
                      <a:r>
                        <a:rPr lang="en-US" sz="18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a summary of strategies to advance the scientific and technical merit of the proposed project through expanded inclusivity. Applications must also include an institutional letter of support submitted as a Letter of Support on the PHS 398 Research Plan form. </a:t>
                      </a:r>
                      <a:endParaRPr lang="en-US" sz="1800" b="1" dirty="0">
                        <a:latin typeface="Roboto" panose="02000000000000000000" pitchFamily="2" charset="0"/>
                        <a:ea typeface="Roboto" panose="02000000000000000000" pitchFamily="2" charset="0"/>
                        <a:cs typeface="Roboto" panose="02000000000000000000" pitchFamily="2" charset="0"/>
                      </a:endParaRPr>
                    </a:p>
                  </a:txBody>
                  <a:tcPr anchor="ctr">
                    <a:solidFill>
                      <a:schemeClr val="accent1">
                        <a:lumMod val="40000"/>
                        <a:lumOff val="60000"/>
                      </a:schemeClr>
                    </a:solidFill>
                  </a:tcPr>
                </a:tc>
                <a:extLst>
                  <a:ext uri="{0D108BD9-81ED-4DB2-BD59-A6C34878D82A}">
                    <a16:rowId xmlns:a16="http://schemas.microsoft.com/office/drawing/2014/main" val="778480502"/>
                  </a:ext>
                </a:extLst>
              </a:tr>
              <a:tr h="36303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1" dirty="0">
                          <a:latin typeface="Roboto" panose="02000000000000000000" pitchFamily="2" charset="0"/>
                          <a:ea typeface="Roboto" panose="02000000000000000000" pitchFamily="2" charset="0"/>
                          <a:cs typeface="Roboto" panose="02000000000000000000" pitchFamily="2" charset="0"/>
                        </a:rPr>
                        <a:t>Reviewed in CSR, special emphasis panel</a:t>
                      </a:r>
                    </a:p>
                  </a:txBody>
                  <a:tcPr anchor="ctr">
                    <a:solidFill>
                      <a:schemeClr val="accent1">
                        <a:lumMod val="40000"/>
                        <a:lumOff val="60000"/>
                      </a:schemeClr>
                    </a:solidFill>
                  </a:tcPr>
                </a:tc>
                <a:extLst>
                  <a:ext uri="{0D108BD9-81ED-4DB2-BD59-A6C34878D82A}">
                    <a16:rowId xmlns:a16="http://schemas.microsoft.com/office/drawing/2014/main" val="772609584"/>
                  </a:ext>
                </a:extLst>
              </a:tr>
            </a:tbl>
          </a:graphicData>
        </a:graphic>
      </p:graphicFrame>
      <p:sp>
        <p:nvSpPr>
          <p:cNvPr id="3" name="TextBox 2">
            <a:extLst>
              <a:ext uri="{FF2B5EF4-FFF2-40B4-BE49-F238E27FC236}">
                <a16:creationId xmlns:a16="http://schemas.microsoft.com/office/drawing/2014/main" id="{55FCE1FB-EE33-AAD7-5958-C943C33FCC22}"/>
              </a:ext>
            </a:extLst>
          </p:cNvPr>
          <p:cNvSpPr txBox="1"/>
          <p:nvPr/>
        </p:nvSpPr>
        <p:spPr>
          <a:xfrm>
            <a:off x="8969830" y="6460495"/>
            <a:ext cx="2873829" cy="369332"/>
          </a:xfrm>
          <a:prstGeom prst="rect">
            <a:avLst/>
          </a:prstGeom>
          <a:noFill/>
        </p:spPr>
        <p:txBody>
          <a:bodyPr wrap="square" rtlCol="0">
            <a:spAutoFit/>
          </a:bodyPr>
          <a:lstStyle/>
          <a:p>
            <a:r>
              <a:rPr lang="en-US"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Contact: Dr. Albert Avila</a:t>
            </a: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9830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3870A2558C71409929BB3C87740D65" ma:contentTypeVersion="14" ma:contentTypeDescription="Create a new document." ma:contentTypeScope="" ma:versionID="c59c675870931973d5ef773b17ffa251">
  <xsd:schema xmlns:xsd="http://www.w3.org/2001/XMLSchema" xmlns:xs="http://www.w3.org/2001/XMLSchema" xmlns:p="http://schemas.microsoft.com/office/2006/metadata/properties" xmlns:ns2="5d48a504-e1ca-404c-b2cf-7a45206a8ae3" xmlns:ns3="e236341f-5c39-4b47-874a-88dbd4e2125f" targetNamespace="http://schemas.microsoft.com/office/2006/metadata/properties" ma:root="true" ma:fieldsID="5cc0bd5421012b39a81ebceef34aed88" ns2:_="" ns3:_="">
    <xsd:import namespace="5d48a504-e1ca-404c-b2cf-7a45206a8ae3"/>
    <xsd:import namespace="e236341f-5c39-4b47-874a-88dbd4e212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8a504-e1ca-404c-b2cf-7a45206a8a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36341f-5c39-4b47-874a-88dbd4e212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0aa7143-bd7f-4adf-bdab-e69a9b57d5fd}" ma:internalName="TaxCatchAll" ma:showField="CatchAllData" ma:web="e236341f-5c39-4b47-874a-88dbd4e212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36341f-5c39-4b47-874a-88dbd4e2125f" xsi:nil="true"/>
    <lcf76f155ced4ddcb4097134ff3c332f xmlns="5d48a504-e1ca-404c-b2cf-7a45206a8ae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6699D8-96BD-47BE-B771-36CA2F3C6BC1}">
  <ds:schemaRefs>
    <ds:schemaRef ds:uri="5d48a504-e1ca-404c-b2cf-7a45206a8ae3"/>
    <ds:schemaRef ds:uri="e236341f-5c39-4b47-874a-88dbd4e21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381BBB-3FC4-49C3-8121-1761329B30F2}">
  <ds:schemaRefs>
    <ds:schemaRef ds:uri="http://schemas.microsoft.com/sharepoint/v3/contenttype/forms"/>
  </ds:schemaRefs>
</ds:datastoreItem>
</file>

<file path=customXml/itemProps3.xml><?xml version="1.0" encoding="utf-8"?>
<ds:datastoreItem xmlns:ds="http://schemas.openxmlformats.org/officeDocument/2006/customXml" ds:itemID="{659AB54D-7548-40A3-BD97-D45F36E3D1DC}">
  <ds:schemaRefs>
    <ds:schemaRef ds:uri="5d48a504-e1ca-404c-b2cf-7a45206a8ae3"/>
    <ds:schemaRef ds:uri="e236341f-5c39-4b47-874a-88dbd4e2125f"/>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10147</TotalTime>
  <Words>3050</Words>
  <Application>Microsoft Office PowerPoint</Application>
  <PresentationFormat>Widescreen</PresentationFormat>
  <Paragraphs>215</Paragraphs>
  <Slides>24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Calibri Light</vt:lpstr>
      <vt:lpstr>Courier New</vt:lpstr>
      <vt:lpstr>Helvetica</vt:lpstr>
      <vt:lpstr>Helvetica Condensed</vt:lpstr>
      <vt:lpstr>Helvetica Neue</vt:lpstr>
      <vt:lpstr>Open Sans</vt:lpstr>
      <vt:lpstr>Roboto</vt:lpstr>
      <vt:lpstr>Times New Roman</vt:lpstr>
      <vt:lpstr>Office Theme</vt:lpstr>
      <vt:lpstr>NIBIB Diversity Initiatives and Funding Opportunities</vt:lpstr>
      <vt:lpstr>Enhancing Biomedical Engineering, Imaging, and Technology Acceleration (BEITA) at Historically Black Colleges and Universities (HBCUs) RFA-EB-23-006</vt:lpstr>
      <vt:lpstr>Enhancing Biomedical Engineering, Imaging, and Technology Acceleration (BEITA) at Historically Black Colleges and Universities (HBCUs) RFA-EB-23-006</vt:lpstr>
      <vt:lpstr>Applications now being accepted to  recognize excellence in DEIA mentorship</vt:lpstr>
      <vt:lpstr>Advancing Research Careers (ARC) Predoctoral to Postdoctoral Transition Award to Promote Diversity (PAR-23-222)</vt:lpstr>
      <vt:lpstr>Research Supplements to Promote Diversity in Health-Related Research (PA-23-189) </vt:lpstr>
      <vt:lpstr>Small Grants for New Investigators to Promote Diversity in Health-Related Research (R21 Clinical Trial Optional) PAR-21-313</vt:lpstr>
      <vt:lpstr>Research Opportunities for New and "At-Risk" Investigators to Promote Workforce Diversity (R01) PAR-22-181</vt:lpstr>
      <vt:lpstr>Research with Activities Related to Diversity (ReWARD) (R01) PAR-23-122</vt:lpstr>
      <vt:lpstr>Technology Development to Reduce Health Disparities (R01 Clinical Trial Optional) RFA-EB-21-001</vt:lpstr>
      <vt:lpstr>PowerPoint Presentation</vt:lpstr>
      <vt:lpstr>Science Education Partnership Awards (SEPA) (R25) PAR-23-137</vt:lpstr>
      <vt:lpstr>PowerPoint Presentation</vt:lpstr>
      <vt:lpstr>MOSAIC K99/R00</vt:lpstr>
      <vt:lpstr>Diversity Funding Opportunities for Resource-Limited Institutions</vt:lpstr>
      <vt:lpstr>Instrumentation Grant Program for Resource-Limited Institutions (S10) PAR-23-138</vt:lpstr>
      <vt:lpstr>R15 Funding Opportunities</vt:lpstr>
      <vt:lpstr>R15 Funding Opportunities</vt:lpstr>
      <vt:lpstr>NIH R15 Applicant and Institution Eligibility</vt:lpstr>
      <vt:lpstr>SuRE (R16) Program Purpose and Goals</vt:lpstr>
      <vt:lpstr>SuRE PAR-21-169            SuRE-First PAR-21-173</vt:lpstr>
      <vt:lpstr>Institutional Eligibility for R16s</vt:lpstr>
      <vt:lpstr>Thank You</vt:lpstr>
      <vt:lpstr>NIH Guidance to SCOTUS Ruling on Affirmative Action in College Admissions: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Berk</dc:creator>
  <cp:lastModifiedBy>Erim, Zeynep (NIH/NIBIB) [E]</cp:lastModifiedBy>
  <cp:revision>32</cp:revision>
  <dcterms:created xsi:type="dcterms:W3CDTF">2023-05-24T21:20:40Z</dcterms:created>
  <dcterms:modified xsi:type="dcterms:W3CDTF">2023-11-14T18:25:35Z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0x0101006E3870A2558C71409929BB3C87740D65</vt:lpwstr>
  </property>
  <property fmtid="{D5CDD505-2E9C-101B-9397-08002B2CF9AE}" pid="3" name="MediaServiceImageTags">
    <vt:lpwstr/>
  </property>
</Properties>
</file>