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</p:sldMasterIdLst>
  <p:notesMasterIdLst>
    <p:notesMasterId r:id="rId14"/>
  </p:notesMasterIdLst>
  <p:sldIdLst>
    <p:sldId id="2145706418" r:id="rId4"/>
    <p:sldId id="2145706440" r:id="rId5"/>
    <p:sldId id="2145706441" r:id="rId6"/>
    <p:sldId id="561" r:id="rId7"/>
    <p:sldId id="258" r:id="rId8"/>
    <p:sldId id="2145706455" r:id="rId9"/>
    <p:sldId id="2145706457" r:id="rId10"/>
    <p:sldId id="2145706460" r:id="rId11"/>
    <p:sldId id="2145706461" r:id="rId12"/>
    <p:sldId id="214570645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D3FA273-A331-45A7-911D-650D3AC87C5A}" v="16" dt="2023-11-14T14:46:10.2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0" autoAdjust="0"/>
    <p:restoredTop sz="94660"/>
  </p:normalViewPr>
  <p:slideViewPr>
    <p:cSldViewPr snapToGrid="0">
      <p:cViewPr varScale="1">
        <p:scale>
          <a:sx n="91" d="100"/>
          <a:sy n="91" d="100"/>
        </p:scale>
        <p:origin x="7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B3D524-D6E0-495F-9755-4F7B1F7B9452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6B712B-4F91-4A36-B660-984650463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7774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SA1: </a:t>
            </a:r>
          </a:p>
          <a:p>
            <a:pPr marL="171450" indent="-171450">
              <a:buFontTx/>
              <a:buChar char="-"/>
            </a:pPr>
            <a:r>
              <a:rPr lang="en-US" dirty="0"/>
              <a:t>Clinical shadowing</a:t>
            </a:r>
          </a:p>
          <a:p>
            <a:pPr marL="171450" indent="-171450">
              <a:buFontTx/>
              <a:buChar char="-"/>
            </a:pPr>
            <a:r>
              <a:rPr lang="en-US" dirty="0"/>
              <a:t>Clinical mentor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r>
              <a:rPr lang="en-US" dirty="0"/>
              <a:t>SA2: </a:t>
            </a:r>
          </a:p>
          <a:p>
            <a:pPr marL="171450" indent="-171450">
              <a:buFontTx/>
              <a:buChar char="-"/>
            </a:pPr>
            <a:r>
              <a:rPr lang="en-US" dirty="0"/>
              <a:t>Engineering Ph.D. curriculum</a:t>
            </a:r>
          </a:p>
          <a:p>
            <a:pPr marL="171450" indent="-171450">
              <a:buFontTx/>
              <a:buChar char="-"/>
            </a:pPr>
            <a:r>
              <a:rPr lang="en-US" dirty="0"/>
              <a:t>Monthly ultrasound seminar series, annual research retreat</a:t>
            </a:r>
          </a:p>
          <a:p>
            <a:pPr marL="171450" indent="-171450">
              <a:buFontTx/>
              <a:buChar char="-"/>
            </a:pPr>
            <a:r>
              <a:rPr lang="en-US" dirty="0"/>
              <a:t>Ultrasound research mentor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r>
              <a:rPr lang="en-US" dirty="0"/>
              <a:t>SA3:  </a:t>
            </a:r>
          </a:p>
          <a:p>
            <a:pPr marL="171450" indent="-171450">
              <a:buFontTx/>
              <a:buChar char="-"/>
            </a:pPr>
            <a:r>
              <a:rPr lang="en-US" dirty="0"/>
              <a:t>NSF I-Corps training program</a:t>
            </a:r>
          </a:p>
          <a:p>
            <a:pPr marL="171450" indent="-171450">
              <a:buFontTx/>
              <a:buChar char="-"/>
            </a:pPr>
            <a:r>
              <a:rPr lang="en-US" dirty="0"/>
              <a:t>Two commercialization classes (</a:t>
            </a:r>
            <a:r>
              <a:rPr lang="en-US" sz="1200" dirty="0"/>
              <a:t>Fundamentals of Technology Commercialization and Research to Revenue: University Startups)</a:t>
            </a:r>
          </a:p>
          <a:p>
            <a:pPr marL="171450" indent="-171450">
              <a:buFontTx/>
              <a:buChar char="-"/>
            </a:pPr>
            <a:r>
              <a:rPr lang="en-US" sz="1200" dirty="0"/>
              <a:t>Design-thinking workshops with Siemens </a:t>
            </a:r>
            <a:r>
              <a:rPr lang="en-US" sz="1200" dirty="0" err="1"/>
              <a:t>Healthineers</a:t>
            </a:r>
            <a:endParaRPr lang="en-US" sz="1200" dirty="0"/>
          </a:p>
          <a:p>
            <a:pPr marL="171450" indent="-171450">
              <a:buFontTx/>
              <a:buChar char="-"/>
            </a:pPr>
            <a:r>
              <a:rPr lang="en-US" sz="1200" dirty="0"/>
              <a:t>SBIR proposal and business plan preparation (mentored)</a:t>
            </a:r>
          </a:p>
          <a:p>
            <a:pPr marL="171450" indent="-171450">
              <a:buFontTx/>
              <a:buChar char="-"/>
            </a:pPr>
            <a:r>
              <a:rPr lang="en-US" sz="1200" dirty="0"/>
              <a:t>Summer internship in ultrasound industry</a:t>
            </a:r>
          </a:p>
          <a:p>
            <a:pPr marL="171450" indent="-171450">
              <a:buFontTx/>
              <a:buChar char="-"/>
            </a:pPr>
            <a:r>
              <a:rPr lang="en-US" sz="1200" dirty="0"/>
              <a:t>Commercialization mentor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39E437-49CF-DE4F-AA57-677E9F7079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3230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100B7E-8B19-4C30-AFBF-726F3C3AD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663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8CE6DA33-26A8-483C-8511-23F2149596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183" y="6337905"/>
            <a:ext cx="12335386" cy="52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829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33A0EF-FA61-446F-A66C-8FAD6C6307DC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all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C55882-574D-4858-B7EE-FB6CD05AD5D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44785A9-A183-475B-9539-3886DD186D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" y="6333272"/>
            <a:ext cx="12139663" cy="5247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54BC4F-B494-48C1-94A8-2DBF471F94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183" y="6337905"/>
            <a:ext cx="12335386" cy="52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98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A5D075-34BE-4E89-A446-5DABE1F641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183" y="6337905"/>
            <a:ext cx="12335386" cy="52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9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33A0EF-FA61-446F-A66C-8FAD6C6307DC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all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C55882-574D-4858-B7EE-FB6CD05AD5D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26A310-FDDA-4B2B-9567-1046D6105F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" y="6333272"/>
            <a:ext cx="12139663" cy="5247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1C511C-7C9B-4CF4-AFAA-9B275E3899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183" y="6337905"/>
            <a:ext cx="12335386" cy="52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3989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A8935-3416-F043-A87A-C5C2F1FA65CA}" type="datetimeFigureOut">
              <a:rPr lang="en-US" smtClean="0"/>
              <a:t>11/13/2023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57376-51AF-3D40-A734-FE6CCC486D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6423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47849"/>
            <a:ext cx="10515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A8935-3416-F043-A87A-C5C2F1FA65CA}" type="datetimeFigureOut">
              <a:rPr lang="en-US" smtClean="0"/>
              <a:t>11/13/2023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57376-51AF-3D40-A734-FE6CCC486D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0320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A8935-3416-F043-A87A-C5C2F1FA65CA}" type="datetimeFigureOut">
              <a:rPr lang="en-US" smtClean="0"/>
              <a:t>11/13/2023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57376-51AF-3D40-A734-FE6CCC486D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2897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A8935-3416-F043-A87A-C5C2F1FA65CA}" type="datetimeFigureOut">
              <a:rPr lang="en-US" smtClean="0"/>
              <a:t>11/13/2023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57376-51AF-3D40-A734-FE6CCC486D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446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A8935-3416-F043-A87A-C5C2F1FA65CA}" type="datetimeFigureOut">
              <a:rPr lang="en-US" smtClean="0"/>
              <a:t>11/13/2023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57376-51AF-3D40-A734-FE6CCC486D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7311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A8935-3416-F043-A87A-C5C2F1FA65CA}" type="datetimeFigureOut">
              <a:rPr lang="en-US" smtClean="0"/>
              <a:t>11/13/2023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57376-51AF-3D40-A734-FE6CCC486D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4304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A8935-3416-F043-A87A-C5C2F1FA65CA}" type="datetimeFigureOut">
              <a:rPr lang="en-US" smtClean="0"/>
              <a:t>11/13/2023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57376-51AF-3D40-A734-FE6CCC486D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609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DF200F-D3A2-48E2-A4C4-2CD348F5E6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45984"/>
            <a:ext cx="12192000" cy="51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6807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A8935-3416-F043-A87A-C5C2F1FA65CA}" type="datetimeFigureOut">
              <a:rPr lang="en-US" smtClean="0"/>
              <a:t>11/13/2023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57376-51AF-3D40-A734-FE6CCC486D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1500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A8935-3416-F043-A87A-C5C2F1FA65CA}" type="datetimeFigureOut">
              <a:rPr lang="en-US" smtClean="0"/>
              <a:t>11/13/2023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57376-51AF-3D40-A734-FE6CCC486D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6812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A8935-3416-F043-A87A-C5C2F1FA65CA}" type="datetimeFigureOut">
              <a:rPr lang="en-US" smtClean="0"/>
              <a:t>11/13/2023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57376-51AF-3D40-A734-FE6CCC486D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0640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A8935-3416-F043-A87A-C5C2F1FA65CA}" type="datetimeFigureOut">
              <a:rPr lang="en-US" smtClean="0"/>
              <a:t>11/13/2023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57376-51AF-3D40-A734-FE6CCC486D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0198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27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54924" y="3472518"/>
            <a:ext cx="8082455" cy="819315"/>
          </a:xfrm>
        </p:spPr>
        <p:txBody>
          <a:bodyPr anchor="b">
            <a:normAutofit/>
          </a:bodyPr>
          <a:lstStyle>
            <a:lvl1pPr algn="l">
              <a:defRPr sz="4000" b="1" i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4924" y="4383909"/>
            <a:ext cx="8082455" cy="64414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11" y="582474"/>
            <a:ext cx="5351463" cy="53514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488" y="5631781"/>
            <a:ext cx="1025588" cy="88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8517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28588" y="-114300"/>
            <a:ext cx="12430126" cy="1257300"/>
          </a:xfrm>
          <a:prstGeom prst="rect">
            <a:avLst/>
          </a:prstGeom>
          <a:solidFill>
            <a:srgbClr val="0027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110" y="157164"/>
            <a:ext cx="10515600" cy="8429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475" y="1337521"/>
            <a:ext cx="11387138" cy="52629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030" y="-37357"/>
            <a:ext cx="1119188" cy="110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561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2888" y="1385890"/>
            <a:ext cx="5514976" cy="512920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5038" y="1385890"/>
            <a:ext cx="5955504" cy="512920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/>
          <p:cNvSpPr/>
          <p:nvPr/>
        </p:nvSpPr>
        <p:spPr>
          <a:xfrm>
            <a:off x="-195263" y="0"/>
            <a:ext cx="12430126" cy="1257300"/>
          </a:xfrm>
          <a:prstGeom prst="rect">
            <a:avLst/>
          </a:prstGeom>
          <a:solidFill>
            <a:srgbClr val="0027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1435" y="271464"/>
            <a:ext cx="10515600" cy="842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Montserrat SemiBold" charset="0"/>
                <a:ea typeface="Montserrat SemiBold" charset="0"/>
                <a:cs typeface="Montserrat SemiBold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355" y="76943"/>
            <a:ext cx="1119188" cy="110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9891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/>
          <p:cNvSpPr/>
          <p:nvPr/>
        </p:nvSpPr>
        <p:spPr>
          <a:xfrm>
            <a:off x="-128588" y="-114300"/>
            <a:ext cx="12430126" cy="1257300"/>
          </a:xfrm>
          <a:prstGeom prst="rect">
            <a:avLst/>
          </a:prstGeom>
          <a:solidFill>
            <a:srgbClr val="0027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38110" y="157164"/>
            <a:ext cx="10515600" cy="8429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030" y="-37357"/>
            <a:ext cx="1119188" cy="110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9931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4763"/>
            <a:ext cx="4986338" cy="6858000"/>
          </a:xfrm>
          <a:prstGeom prst="rect">
            <a:avLst/>
          </a:prstGeom>
          <a:solidFill>
            <a:srgbClr val="0027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0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7050" y="2074862"/>
            <a:ext cx="3932237" cy="3803650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80" y="5534768"/>
            <a:ext cx="1119188" cy="110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396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33A0EF-FA61-446F-A66C-8FAD6C6307DC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C55882-574D-4858-B7EE-FB6CD05AD5D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3389D22E-6F0D-4181-AB54-5AC5E5797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97183" y="6446360"/>
            <a:ext cx="4822804" cy="365125"/>
          </a:xfrm>
          <a:prstGeom prst="rect">
            <a:avLst/>
          </a:prstGeom>
        </p:spPr>
        <p:txBody>
          <a:bodyPr/>
          <a:lstStyle>
            <a:lvl1pPr>
              <a:defRPr sz="1800" cap="all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defTabSz="457200"/>
            <a:r>
              <a:rPr lang="en-US">
                <a:solidFill>
                  <a:prstClr val="white">
                    <a:lumMod val="95000"/>
                  </a:prstClr>
                </a:solidFill>
              </a:rPr>
              <a:t>DIVISION OF Interdisciplinary Training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0009CA-8628-47F2-9649-3432FD7515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183" y="6337905"/>
            <a:ext cx="12335386" cy="52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362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5E74FE6B-9D78-4C2F-B2F9-4B0D7A35B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97183" y="6446360"/>
            <a:ext cx="4822804" cy="365125"/>
          </a:xfrm>
          <a:prstGeom prst="rect">
            <a:avLst/>
          </a:prstGeom>
        </p:spPr>
        <p:txBody>
          <a:bodyPr/>
          <a:lstStyle>
            <a:lvl1pPr>
              <a:defRPr sz="1800" cap="all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defTabSz="457200"/>
            <a:r>
              <a:rPr lang="en-US">
                <a:solidFill>
                  <a:prstClr val="white">
                    <a:lumMod val="95000"/>
                  </a:prstClr>
                </a:solidFill>
              </a:rPr>
              <a:t>DIVISION OF Interdisciplinary Training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E9073F-9F9E-4BDA-BF23-0178B82656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183" y="6337905"/>
            <a:ext cx="12335386" cy="52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823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9EC2F1B2-AA09-4D55-8453-E24808A82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97183" y="6446360"/>
            <a:ext cx="4822804" cy="365125"/>
          </a:xfrm>
          <a:prstGeom prst="rect">
            <a:avLst/>
          </a:prstGeom>
        </p:spPr>
        <p:txBody>
          <a:bodyPr/>
          <a:lstStyle>
            <a:lvl1pPr>
              <a:defRPr sz="1800" cap="all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defTabSz="457200"/>
            <a:r>
              <a:rPr lang="en-US">
                <a:solidFill>
                  <a:prstClr val="white">
                    <a:lumMod val="95000"/>
                  </a:prstClr>
                </a:solidFill>
              </a:rPr>
              <a:t>DIVISION OF Interdisciplinary Training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F4FA2B-EEFF-43C9-8069-B66B7DDE0A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183" y="6337905"/>
            <a:ext cx="12335386" cy="52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350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1552" y="21294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6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87D3B61B-11BD-4987-B5BB-9273E8F5224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71" y="6429640"/>
            <a:ext cx="3218646" cy="396548"/>
          </a:xfrm>
          <a:prstGeom prst="rect">
            <a:avLst/>
          </a:prstGeom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6F4B132F-29D6-4813-A8AE-75D31ED3F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97183" y="6446360"/>
            <a:ext cx="4822804" cy="365125"/>
          </a:xfrm>
          <a:prstGeom prst="rect">
            <a:avLst/>
          </a:prstGeom>
        </p:spPr>
        <p:txBody>
          <a:bodyPr/>
          <a:lstStyle>
            <a:lvl1pPr>
              <a:defRPr sz="1800" cap="all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defTabSz="457200"/>
            <a:r>
              <a:rPr lang="en-US">
                <a:solidFill>
                  <a:prstClr val="white">
                    <a:lumMod val="95000"/>
                  </a:prstClr>
                </a:solidFill>
              </a:rPr>
              <a:t>DIVISION OF Interdisciplinary Training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4E208B-0AAB-434F-9D37-E730BEED73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099" y="6337905"/>
            <a:ext cx="12215183" cy="52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357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153534" y="6413673"/>
            <a:ext cx="1312025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C55882-574D-4858-B7EE-FB6CD05AD5D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5ECEAA68-067E-4521-9C87-F8AFFE0D8F9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71" y="6429640"/>
            <a:ext cx="3218646" cy="396548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8E71380F-FC69-4534-B70A-C5735A305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57073" y="6424842"/>
            <a:ext cx="4822804" cy="365125"/>
          </a:xfrm>
          <a:prstGeom prst="rect">
            <a:avLst/>
          </a:prstGeom>
        </p:spPr>
        <p:txBody>
          <a:bodyPr/>
          <a:lstStyle>
            <a:lvl1pPr>
              <a:defRPr sz="1800" cap="all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defTabSz="457200"/>
            <a:r>
              <a:rPr lang="en-US">
                <a:solidFill>
                  <a:prstClr val="white">
                    <a:lumMod val="95000"/>
                  </a:prstClr>
                </a:solidFill>
              </a:rPr>
              <a:t>DIVISION OF Interdisciplinary Training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342308-A17A-4225-AE8A-8808990E2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183" y="6337905"/>
            <a:ext cx="12335386" cy="52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219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FD5F7-4E07-4D89-8BC3-C90157D83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1DD01C-E87B-4D08-974A-1D765EF263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183" y="6337905"/>
            <a:ext cx="12335386" cy="52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775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33A0EF-FA61-446F-A66C-8FAD6C6307DC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all" spc="0" normalizeH="0" baseline="0" noProof="0">
              <a:ln>
                <a:noFill/>
              </a:ln>
              <a:solidFill>
                <a:srgbClr val="37354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C55882-574D-4858-B7EE-FB6CD05AD5D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735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7354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BF087F-8214-4A75-8E9B-35C7ED34CB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" y="6333272"/>
            <a:ext cx="12139663" cy="5247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BE8E4E-2517-49E6-80A2-A336CA3ECE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183" y="6337905"/>
            <a:ext cx="12335386" cy="52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46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NUL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emf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333841"/>
            <a:ext cx="12188825" cy="52415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BB7B7949-14E3-4402-A042-883682CD8CB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71" y="6429640"/>
            <a:ext cx="3218646" cy="396548"/>
          </a:xfrm>
          <a:prstGeom prst="rect">
            <a:avLst/>
          </a:prstGeom>
        </p:spPr>
      </p:pic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B7785213-3AD2-4AE8-8359-200991BDA0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97183" y="6446360"/>
            <a:ext cx="4822804" cy="365125"/>
          </a:xfrm>
          <a:prstGeom prst="rect">
            <a:avLst/>
          </a:prstGeom>
        </p:spPr>
        <p:txBody>
          <a:bodyPr/>
          <a:lstStyle>
            <a:lvl1pPr>
              <a:defRPr sz="1800" cap="all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defTabSz="457200"/>
            <a:r>
              <a:rPr lang="en-US">
                <a:solidFill>
                  <a:prstClr val="white">
                    <a:lumMod val="95000"/>
                  </a:prstClr>
                </a:solidFill>
              </a:rPr>
              <a:t>DIVISION OF Interdisciplinary Training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2604C0-6B85-48FA-91B8-42B594A8B28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5" y="6333272"/>
            <a:ext cx="12288867" cy="52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73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A8935-3416-F043-A87A-C5C2F1FA65CA}" type="datetimeFigureOut">
              <a:rPr lang="en-US" smtClean="0"/>
              <a:t>11/13/2023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457376-51AF-3D40-A734-FE6CCC486DD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AC9FEE-1C14-904C-8E53-FFF6CDC688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50" b="3090"/>
          <a:stretch/>
        </p:blipFill>
        <p:spPr>
          <a:xfrm>
            <a:off x="0" y="6030913"/>
            <a:ext cx="12192000" cy="82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864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7748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423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Montserrat SemiBold" charset="0"/>
          <a:ea typeface="Montserrat SemiBold" charset="0"/>
          <a:cs typeface="Montserrat SemiBold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1800" b="0" i="0" kern="1200">
          <a:solidFill>
            <a:schemeClr val="tx1"/>
          </a:solidFill>
          <a:latin typeface="Montserrat" charset="0"/>
          <a:ea typeface="Montserrat" charset="0"/>
          <a:cs typeface="Montserrat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Montserrat" charset="0"/>
          <a:ea typeface="Montserrat" charset="0"/>
          <a:cs typeface="Montserrat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b="0" i="0" kern="1200">
          <a:solidFill>
            <a:schemeClr val="tx1"/>
          </a:solidFill>
          <a:latin typeface="Montserrat" charset="0"/>
          <a:ea typeface="Montserrat" charset="0"/>
          <a:cs typeface="Montserrat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b="0" i="0" kern="1200">
          <a:solidFill>
            <a:schemeClr val="tx1"/>
          </a:solidFill>
          <a:latin typeface="Montserrat" charset="0"/>
          <a:ea typeface="Montserrat" charset="0"/>
          <a:cs typeface="Montserrat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b="0" i="0" kern="1200">
          <a:solidFill>
            <a:schemeClr val="tx1"/>
          </a:solidFill>
          <a:latin typeface="Montserrat" charset="0"/>
          <a:ea typeface="Montserrat" charset="0"/>
          <a:cs typeface="Montserra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ibib.nih.gov/faqs/FAQ-Ruth-L-Kirschstein-NRSA-Grant-T32" TargetMode="External"/><Relationship Id="rId2" Type="http://schemas.openxmlformats.org/officeDocument/2006/relationships/hyperlink" Target="https://grants.nih.gov/grants/rppr/rppr_instruction_guide.pdf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hyperlink" Target="https://www.nibib.nih.gov/about-nibib/staff/joan-greve" TargetMode="External"/><Relationship Id="rId7" Type="http://schemas.openxmlformats.org/officeDocument/2006/relationships/hyperlink" Target="https://www.nibib.nih.gov/research-funding/division-of-interdisciplinary-training-didt" TargetMode="External"/><Relationship Id="rId2" Type="http://schemas.openxmlformats.org/officeDocument/2006/relationships/hyperlink" Target="https://www.nibib.nih.gov/about-nibib/staff/ahmad-el-hendawy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nibib.nih.gov/training-careers" TargetMode="External"/><Relationship Id="rId5" Type="http://schemas.openxmlformats.org/officeDocument/2006/relationships/hyperlink" Target="https://www.nibib.nih.gov/about-nibib/staff/zeynep-erim" TargetMode="External"/><Relationship Id="rId10" Type="http://schemas.openxmlformats.org/officeDocument/2006/relationships/image" Target="../media/image10.png"/><Relationship Id="rId4" Type="http://schemas.openxmlformats.org/officeDocument/2006/relationships/image" Target="../media/image7.jpeg"/><Relationship Id="rId9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13" Type="http://schemas.openxmlformats.org/officeDocument/2006/relationships/image" Target="../media/image21.jpeg"/><Relationship Id="rId3" Type="http://schemas.openxmlformats.org/officeDocument/2006/relationships/image" Target="../media/image11.emf"/><Relationship Id="rId7" Type="http://schemas.openxmlformats.org/officeDocument/2006/relationships/image" Target="../media/image15.jpg"/><Relationship Id="rId12" Type="http://schemas.openxmlformats.org/officeDocument/2006/relationships/image" Target="../media/image20.jpeg"/><Relationship Id="rId17" Type="http://schemas.openxmlformats.org/officeDocument/2006/relationships/image" Target="../media/image25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jpg"/><Relationship Id="rId11" Type="http://schemas.openxmlformats.org/officeDocument/2006/relationships/image" Target="../media/image19.png"/><Relationship Id="rId5" Type="http://schemas.openxmlformats.org/officeDocument/2006/relationships/image" Target="../media/image13.jp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6.pn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www.nibib.nih.gov/training-careers/training-opportunities/ruth-l-kirschstein-national-research-service-award-nrsa-institutional-research-training-grant-parent-t32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gcc02.safelinks.protection.outlook.com/?url=https%3A%2F%2Ftwitter.com%2Fnibibgov&amp;data=05%7C01%7Cerimz%40mail.nih.gov%7Cb3ad65d3290e448c606108dbe13cb8bd%7C14b77578977342d58507251ca2dc2b06%7C0%7C0%7C638351423133397394%7CUnknown%7CTWFpbGZsb3d8eyJWIjoiMC4wLjAwMDAiLCJQIjoiV2luMzIiLCJBTiI6Ik1haWwiLCJXVCI6Mn0%3D%7C3000%7C%7C%7C&amp;sdata=aStSKHGn7y0XSLwNxvJ8eOOFNL4vZnDKOCVrNFq%2BA4E%3D&amp;reserved=0" TargetMode="External"/><Relationship Id="rId2" Type="http://schemas.openxmlformats.org/officeDocument/2006/relationships/hyperlink" Target="https://gcc02.safelinks.protection.outlook.com/?url=https%3A%2F%2Fwww.facebook.com%2Fnibibgov&amp;data=05%7C01%7Cerimz%40mail.nih.gov%7Cb3ad65d3290e448c606108dbe13cb8bd%7C14b77578977342d58507251ca2dc2b06%7C0%7C0%7C638351423133397394%7CUnknown%7CTWFpbGZsb3d8eyJWIjoiMC4wLjAwMDAiLCJQIjoiV2luMzIiLCJBTiI6Ik1haWwiLCJXVCI6Mn0%3D%7C3000%7C%7C%7C&amp;sdata=%2FD5IQ26MGreKzzcrL%2FqkxmnU8DAS8ZkedlBaLQz6P7Y%3D&amp;reserved=0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gcc02.safelinks.protection.outlook.com/?url=http%3A%2F%2Fwww.youtube.com%2Fuser%2FNIBIBTV&amp;data=05%7C01%7Cerimz%40mail.nih.gov%7Cb3ad65d3290e448c606108dbe13cb8bd%7C14b77578977342d58507251ca2dc2b06%7C0%7C0%7C638351423133397394%7CUnknown%7CTWFpbGZsb3d8eyJWIjoiMC4wLjAwMDAiLCJQIjoiV2luMzIiLCJBTiI6Ik1haWwiLCJXVCI6Mn0%3D%7C3000%7C%7C%7C&amp;sdata=zI4I3hYlWG9kmqLE2fXczmxr7uWWT8xXNXj1R8dTbsU%3D&amp;reserved=0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C4E89-5AB3-9337-961E-314D9ADB36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sz="6000" dirty="0"/>
              <a:t>T32 Program Directors Meeting</a:t>
            </a:r>
            <a:br>
              <a:rPr lang="en-US" dirty="0"/>
            </a:br>
            <a:endParaRPr lang="en-US" i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E7302E-7578-6191-074E-A5CB5EA1ACF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/>
              <a:t>November 14, 2023</a:t>
            </a:r>
          </a:p>
        </p:txBody>
      </p:sp>
    </p:spTree>
    <p:extLst>
      <p:ext uri="{BB962C8B-B14F-4D97-AF65-F5344CB8AC3E}">
        <p14:creationId xmlns:p14="http://schemas.microsoft.com/office/powerpoint/2010/main" val="25204270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420E3-CAC8-4499-BCE5-BFC3E87CF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RPPR Reminder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374D672-F34C-800C-A254-DE84AD7FF225}"/>
              </a:ext>
            </a:extLst>
          </p:cNvPr>
          <p:cNvSpPr txBox="1">
            <a:spLocks/>
          </p:cNvSpPr>
          <p:nvPr/>
        </p:nvSpPr>
        <p:spPr>
          <a:xfrm>
            <a:off x="1208491" y="2563551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75F0AF-0BCF-6796-93CB-64944A2056E2}"/>
              </a:ext>
            </a:extLst>
          </p:cNvPr>
          <p:cNvSpPr/>
          <p:nvPr/>
        </p:nvSpPr>
        <p:spPr>
          <a:xfrm>
            <a:off x="845557" y="1456474"/>
            <a:ext cx="524338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Please follow instructions in </a:t>
            </a:r>
            <a:r>
              <a:rPr lang="en-US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 </a:t>
            </a:r>
            <a:r>
              <a:rPr lang="en-US" b="0" i="0" u="sng" dirty="0">
                <a:effectLst/>
                <a:latin typeface="Source Sans Pro" panose="020B0503030403020204" pitchFamily="34" charset="0"/>
                <a:hlinkClick r:id="rId2"/>
              </a:rPr>
              <a:t>NIH and Other PHS Agency Research Performance Progress (PDF)</a:t>
            </a:r>
            <a:endParaRPr lang="en-US" b="0" i="0" u="sng" dirty="0">
              <a:effectLst/>
              <a:latin typeface="Source Sans Pro" panose="020B0503030403020204" pitchFamily="34" charset="0"/>
            </a:endParaRP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u="sng" dirty="0">
              <a:latin typeface="Source Sans Pro" panose="020B0503030403020204" pitchFamily="34" charset="0"/>
            </a:endParaRP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Source Sans Pro" panose="020B0503030403020204" pitchFamily="34" charset="0"/>
              </a:rPr>
              <a:t>Our </a:t>
            </a:r>
            <a:r>
              <a:rPr lang="en-US" dirty="0">
                <a:hlinkClick r:id="rId3"/>
              </a:rPr>
              <a:t>FAQs </a:t>
            </a:r>
            <a:r>
              <a:rPr lang="en-US" dirty="0"/>
              <a:t>have tips</a:t>
            </a: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Table 8A</a:t>
            </a:r>
          </a:p>
          <a:p>
            <a:pPr marL="568325" lvl="1" indent="-285750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Helps us evaluate program outcomes</a:t>
            </a:r>
          </a:p>
          <a:p>
            <a:pPr marL="568325" lvl="1" indent="-285750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Please be thorough, especially with subsequent positions, </a:t>
            </a:r>
          </a:p>
          <a:p>
            <a:pPr marL="1025525" lvl="2" indent="-285750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Workforce sector (i.e., academia, government, for-profit, nonprofit, other)</a:t>
            </a:r>
          </a:p>
          <a:p>
            <a:pPr marL="1025525" lvl="2" indent="-285750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Principal activity (i.e., primarily research, primarily teaching, primarily clinical, research-related, further training, unrelated to research)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7C9BD22-A7C7-7505-26C0-A3C7DBF4A0BE}"/>
              </a:ext>
            </a:extLst>
          </p:cNvPr>
          <p:cNvGrpSpPr/>
          <p:nvPr/>
        </p:nvGrpSpPr>
        <p:grpSpPr>
          <a:xfrm>
            <a:off x="6096000" y="212943"/>
            <a:ext cx="5499947" cy="5898322"/>
            <a:chOff x="2803117" y="398585"/>
            <a:chExt cx="6180668" cy="648408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A86F751-5710-2110-64D6-611D30D69E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2039" t="9991" r="23136"/>
            <a:stretch/>
          </p:blipFill>
          <p:spPr>
            <a:xfrm>
              <a:off x="2803117" y="398585"/>
              <a:ext cx="6180668" cy="617281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2B2243F-3675-C047-8237-A43EB0D915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2039" t="12308" r="23136" b="29041"/>
            <a:stretch/>
          </p:blipFill>
          <p:spPr>
            <a:xfrm>
              <a:off x="2803117" y="2860431"/>
              <a:ext cx="6180668" cy="4022240"/>
            </a:xfrm>
            <a:prstGeom prst="rect">
              <a:avLst/>
            </a:prstGeom>
          </p:spPr>
        </p:pic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992ECDC8-4E02-FF79-7473-8C40AB86851F}"/>
              </a:ext>
            </a:extLst>
          </p:cNvPr>
          <p:cNvSpPr/>
          <p:nvPr/>
        </p:nvSpPr>
        <p:spPr>
          <a:xfrm>
            <a:off x="9933613" y="1259526"/>
            <a:ext cx="851095" cy="196948"/>
          </a:xfrm>
          <a:prstGeom prst="ellipse">
            <a:avLst/>
          </a:prstGeom>
          <a:noFill/>
          <a:ln w="22225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C2F8CF6-5526-1AD3-D2B9-1AD3EE103B99}"/>
              </a:ext>
            </a:extLst>
          </p:cNvPr>
          <p:cNvSpPr/>
          <p:nvPr/>
        </p:nvSpPr>
        <p:spPr>
          <a:xfrm>
            <a:off x="9933613" y="1771551"/>
            <a:ext cx="851095" cy="196948"/>
          </a:xfrm>
          <a:prstGeom prst="ellipse">
            <a:avLst/>
          </a:prstGeom>
          <a:noFill/>
          <a:ln w="22225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5356D149-7510-3FA2-CBAF-E7E4F58655C9}"/>
              </a:ext>
            </a:extLst>
          </p:cNvPr>
          <p:cNvSpPr txBox="1">
            <a:spLocks/>
          </p:cNvSpPr>
          <p:nvPr/>
        </p:nvSpPr>
        <p:spPr>
          <a:xfrm>
            <a:off x="7055529" y="8694006"/>
            <a:ext cx="360336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 cap="all" baseline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/>
              <a:t>Training Grantees Meeting 2018</a:t>
            </a:r>
          </a:p>
        </p:txBody>
      </p:sp>
    </p:spTree>
    <p:extLst>
      <p:ext uri="{BB962C8B-B14F-4D97-AF65-F5344CB8AC3E}">
        <p14:creationId xmlns:p14="http://schemas.microsoft.com/office/powerpoint/2010/main" val="31519700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420E3-CAC8-4499-BCE5-BFC3E87CF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Agenda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45BB85F-9593-ED8B-26FC-D04BDEA7DBA8}"/>
              </a:ext>
            </a:extLst>
          </p:cNvPr>
          <p:cNvSpPr txBox="1">
            <a:spLocks/>
          </p:cNvSpPr>
          <p:nvPr/>
        </p:nvSpPr>
        <p:spPr>
          <a:xfrm>
            <a:off x="1191552" y="1790604"/>
            <a:ext cx="9895548" cy="354528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indent="-396875">
              <a:buFont typeface="+mj-lt"/>
              <a:buAutoNum type="arabicPeriod"/>
            </a:pPr>
            <a:r>
              <a:rPr lang="en-US" sz="4400" dirty="0"/>
              <a:t>Updates/reminders</a:t>
            </a:r>
          </a:p>
          <a:p>
            <a:pPr marL="742950" indent="-396875">
              <a:buFont typeface="+mj-lt"/>
              <a:buAutoNum type="arabicPeriod"/>
            </a:pPr>
            <a:endParaRPr lang="en-US" sz="4400" dirty="0"/>
          </a:p>
          <a:p>
            <a:pPr marL="742950" indent="-396875">
              <a:buFont typeface="+mj-lt"/>
              <a:buAutoNum type="arabicPeriod"/>
            </a:pPr>
            <a:r>
              <a:rPr lang="en-US" sz="4400" dirty="0"/>
              <a:t>DEIA discussion with Dr. Albert Avila</a:t>
            </a:r>
          </a:p>
          <a:p>
            <a:pPr marL="742950" indent="-396875">
              <a:buFont typeface="+mj-lt"/>
              <a:buAutoNum type="arabicPeriod"/>
            </a:pPr>
            <a:endParaRPr lang="en-US" sz="4400" dirty="0"/>
          </a:p>
          <a:p>
            <a:pPr marL="742950" indent="-396875">
              <a:buFont typeface="+mj-lt"/>
              <a:buAutoNum type="arabicPeriod"/>
            </a:pPr>
            <a:r>
              <a:rPr lang="en-US" sz="4400" dirty="0"/>
              <a:t>Report from TGM Collaboration Break-out</a:t>
            </a:r>
          </a:p>
        </p:txBody>
      </p:sp>
    </p:spTree>
    <p:extLst>
      <p:ext uri="{BB962C8B-B14F-4D97-AF65-F5344CB8AC3E}">
        <p14:creationId xmlns:p14="http://schemas.microsoft.com/office/powerpoint/2010/main" val="9219507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E655D-387E-C750-710D-7898BA4F7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DIDT Team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1A18767-DF75-CDB3-9A78-3802CB05790D}"/>
              </a:ext>
            </a:extLst>
          </p:cNvPr>
          <p:cNvSpPr/>
          <p:nvPr/>
        </p:nvSpPr>
        <p:spPr>
          <a:xfrm>
            <a:off x="8396459" y="4242254"/>
            <a:ext cx="4094977" cy="760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07000"/>
              </a:lnSpc>
              <a:tabLst>
                <a:tab pos="1414463" algn="l"/>
                <a:tab pos="2403872" algn="l"/>
              </a:tabLst>
            </a:pPr>
            <a:r>
              <a:rPr lang="en-US" sz="2200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Khalil Chughtai</a:t>
            </a:r>
            <a:r>
              <a:rPr lang="en-US" sz="2200" u="sng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, BS</a:t>
            </a:r>
            <a:endParaRPr lang="en-US" sz="22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defTabSz="685800">
              <a:lnSpc>
                <a:spcPct val="107000"/>
              </a:lnSpc>
              <a:tabLst>
                <a:tab pos="1414463" algn="l"/>
                <a:tab pos="2403872" algn="l"/>
              </a:tabLst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Scientific Program Analyst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0F7FF5E-C6EC-6DC9-FEE4-521548ACAB8D}"/>
              </a:ext>
            </a:extLst>
          </p:cNvPr>
          <p:cNvSpPr/>
          <p:nvPr/>
        </p:nvSpPr>
        <p:spPr>
          <a:xfrm>
            <a:off x="2478269" y="4242255"/>
            <a:ext cx="4340967" cy="760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07000"/>
              </a:lnSpc>
              <a:tabLst>
                <a:tab pos="1414463" algn="l"/>
                <a:tab pos="2403872" algn="l"/>
              </a:tabLst>
            </a:pPr>
            <a:r>
              <a:rPr lang="en-US" sz="2200" u="sng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Tina Gatlin, </a:t>
            </a:r>
            <a:r>
              <a:rPr lang="en-US" sz="2200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PhD</a:t>
            </a:r>
            <a:endParaRPr lang="en-US" sz="2200" dirty="0">
              <a:solidFill>
                <a:srgbClr val="0000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defTabSz="685800">
              <a:lnSpc>
                <a:spcPct val="107000"/>
              </a:lnSpc>
              <a:tabLst>
                <a:tab pos="1414463" algn="l"/>
                <a:tab pos="2403872" algn="l"/>
              </a:tabLst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Program Director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5484DF6-CAB3-631F-0A2B-8B28E3957455}"/>
              </a:ext>
            </a:extLst>
          </p:cNvPr>
          <p:cNvGrpSpPr/>
          <p:nvPr/>
        </p:nvGrpSpPr>
        <p:grpSpPr>
          <a:xfrm>
            <a:off x="-60960" y="1972287"/>
            <a:ext cx="3806590" cy="3072654"/>
            <a:chOff x="0" y="2004185"/>
            <a:chExt cx="3806590" cy="3072654"/>
          </a:xfrm>
        </p:grpSpPr>
        <p:pic>
          <p:nvPicPr>
            <p:cNvPr id="12" name="Picture 2" descr="Zeynep Erim">
              <a:extLst>
                <a:ext uri="{FF2B5EF4-FFF2-40B4-BE49-F238E27FC236}">
                  <a16:creationId xmlns:a16="http://schemas.microsoft.com/office/drawing/2014/main" id="{466A9E7B-5CB3-BF77-E1AE-844BDCD5F3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2942" y="2004185"/>
              <a:ext cx="1834765" cy="22995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2E191A4-C736-2BA6-2E5E-77ADEFA9024B}"/>
                </a:ext>
              </a:extLst>
            </p:cNvPr>
            <p:cNvSpPr/>
            <p:nvPr/>
          </p:nvSpPr>
          <p:spPr>
            <a:xfrm>
              <a:off x="0" y="4286302"/>
              <a:ext cx="3806590" cy="7905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800">
                <a:lnSpc>
                  <a:spcPct val="107000"/>
                </a:lnSpc>
                <a:tabLst>
                  <a:tab pos="1414463" algn="l"/>
                  <a:tab pos="2403872" algn="l"/>
                </a:tabLst>
              </a:pPr>
              <a:r>
                <a:rPr lang="en-US" sz="2200" u="sng" dirty="0">
                  <a:solidFill>
                    <a:srgbClr val="0000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hlinkClick r:id="rId5"/>
                </a:rPr>
                <a:t>Zeynep Erim, PhD</a:t>
              </a:r>
              <a:endParaRPr lang="en-US" sz="2200" u="sng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 defTabSz="685800">
                <a:lnSpc>
                  <a:spcPct val="107000"/>
                </a:lnSpc>
                <a:tabLst>
                  <a:tab pos="1414463" algn="l"/>
                  <a:tab pos="2403872" algn="l"/>
                </a:tabLst>
              </a:pPr>
              <a:r>
                <a:rPr lang="en-US" sz="22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  </a:t>
              </a:r>
              <a:r>
                <a:rPr lang="en-US" sz="2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Director</a:t>
              </a:r>
              <a:r>
                <a:rPr lang="en-US" sz="22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	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A7D868B7-06AB-3293-AA79-0F6F5F086EF5}"/>
              </a:ext>
            </a:extLst>
          </p:cNvPr>
          <p:cNvSpPr/>
          <p:nvPr/>
        </p:nvSpPr>
        <p:spPr>
          <a:xfrm>
            <a:off x="1385733" y="5432768"/>
            <a:ext cx="96700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https://www.nibib.nih.gov/training-careers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https://www.nibib.nih.gov/research-funding/division-of-interdisciplinary-training-didt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5" name="Picture 14" descr="A person with dark hair&#10;&#10;Description automatically generated with low confidence">
            <a:extLst>
              <a:ext uri="{FF2B5EF4-FFF2-40B4-BE49-F238E27FC236}">
                <a16:creationId xmlns:a16="http://schemas.microsoft.com/office/drawing/2014/main" id="{BD7C05E9-1FCA-C5ED-FDD3-513EB15C988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2" r="23678"/>
          <a:stretch/>
        </p:blipFill>
        <p:spPr>
          <a:xfrm>
            <a:off x="3597631" y="1994640"/>
            <a:ext cx="2094208" cy="225976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43EC7F0-A03E-33FB-01CB-EA4C643CCD5C}"/>
              </a:ext>
            </a:extLst>
          </p:cNvPr>
          <p:cNvSpPr/>
          <p:nvPr/>
        </p:nvSpPr>
        <p:spPr>
          <a:xfrm>
            <a:off x="5234266" y="4254404"/>
            <a:ext cx="4340967" cy="760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07000"/>
              </a:lnSpc>
              <a:tabLst>
                <a:tab pos="1414463" algn="l"/>
                <a:tab pos="2403872" algn="l"/>
              </a:tabLst>
            </a:pPr>
            <a:r>
              <a:rPr lang="en-US" sz="2200" u="sng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Dave Gutekunst, </a:t>
            </a:r>
            <a:r>
              <a:rPr lang="en-US" sz="2200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PhD</a:t>
            </a:r>
            <a:endParaRPr lang="en-US" sz="2200" dirty="0">
              <a:solidFill>
                <a:srgbClr val="0000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defTabSz="685800">
              <a:lnSpc>
                <a:spcPct val="107000"/>
              </a:lnSpc>
              <a:tabLst>
                <a:tab pos="1414463" algn="l"/>
                <a:tab pos="2403872" algn="l"/>
              </a:tabLst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Program Director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AEE81C26-6785-9F5A-EB3D-3692DC37DAA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163" y="2012104"/>
            <a:ext cx="2130946" cy="2259760"/>
          </a:xfrm>
          <a:prstGeom prst="rect">
            <a:avLst/>
          </a:prstGeom>
        </p:spPr>
      </p:pic>
      <p:pic>
        <p:nvPicPr>
          <p:cNvPr id="18" name="Picture 17" descr="A person with a beard&#10;&#10;Description automatically generated with medium confidence">
            <a:extLst>
              <a:ext uri="{FF2B5EF4-FFF2-40B4-BE49-F238E27FC236}">
                <a16:creationId xmlns:a16="http://schemas.microsoft.com/office/drawing/2014/main" id="{55F75144-744D-4B51-F4BB-1F4E4A0BE06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4" b="26652"/>
          <a:stretch/>
        </p:blipFill>
        <p:spPr>
          <a:xfrm>
            <a:off x="9624828" y="1989749"/>
            <a:ext cx="1563846" cy="226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8113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B83FD-CED7-6A44-B033-9A45ABC95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06" y="0"/>
            <a:ext cx="11845489" cy="1325563"/>
          </a:xfrm>
        </p:spPr>
        <p:txBody>
          <a:bodyPr>
            <a:normAutofit/>
          </a:bodyPr>
          <a:lstStyle/>
          <a:p>
            <a:r>
              <a:rPr lang="en-US" sz="3467" dirty="0"/>
              <a:t>The Unified Medical Ultrasound Technology Development  (UNMUTED) Predoctoral T32 Training Program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C38E56-EA6C-C14C-9C6C-E4046B6BD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566" y="1478350"/>
            <a:ext cx="4475113" cy="38075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34DD4D8-197A-8640-914F-47863EBC7A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8023" y="3842820"/>
            <a:ext cx="1290299" cy="12902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E6868F0-3DF4-144B-ACF1-A6BF5A58CC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0005" y="3842820"/>
            <a:ext cx="1155892" cy="12902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67B03F1-7704-B842-8431-4BE3DE5F71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0890" y="3836325"/>
            <a:ext cx="1031773" cy="130329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797931B-7A2E-7546-A948-FAE33E8AA5F4}"/>
              </a:ext>
            </a:extLst>
          </p:cNvPr>
          <p:cNvSpPr txBox="1"/>
          <p:nvPr/>
        </p:nvSpPr>
        <p:spPr>
          <a:xfrm>
            <a:off x="8113758" y="5133119"/>
            <a:ext cx="1386037" cy="707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1333" dirty="0">
                <a:solidFill>
                  <a:prstClr val="black"/>
                </a:solidFill>
                <a:latin typeface="Calibri" panose="020F0502020204030204"/>
              </a:rPr>
              <a:t>Caterina Gallippi (JBME)</a:t>
            </a:r>
          </a:p>
          <a:p>
            <a:pPr algn="ctr" defTabSz="914377"/>
            <a:r>
              <a:rPr lang="en-US" sz="1333" dirty="0">
                <a:solidFill>
                  <a:prstClr val="black"/>
                </a:solidFill>
                <a:latin typeface="Calibri" panose="020F0502020204030204"/>
              </a:rPr>
              <a:t>Director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CCA469-419F-BE41-A98E-F56BD38A4D7F}"/>
              </a:ext>
            </a:extLst>
          </p:cNvPr>
          <p:cNvSpPr txBox="1"/>
          <p:nvPr/>
        </p:nvSpPr>
        <p:spPr>
          <a:xfrm>
            <a:off x="9305127" y="5133119"/>
            <a:ext cx="1285644" cy="912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1333" dirty="0" err="1">
                <a:solidFill>
                  <a:prstClr val="black"/>
                </a:solidFill>
                <a:latin typeface="Calibri" panose="020F0502020204030204"/>
              </a:rPr>
              <a:t>Xiaoning</a:t>
            </a:r>
            <a:r>
              <a:rPr lang="en-US" sz="1333" dirty="0">
                <a:solidFill>
                  <a:prstClr val="black"/>
                </a:solidFill>
                <a:latin typeface="Calibri" panose="020F0502020204030204"/>
              </a:rPr>
              <a:t> Jiang (NCSU MAE)</a:t>
            </a:r>
          </a:p>
          <a:p>
            <a:pPr algn="ctr" defTabSz="914377"/>
            <a:r>
              <a:rPr lang="en-US" sz="1333" dirty="0">
                <a:solidFill>
                  <a:prstClr val="black"/>
                </a:solidFill>
                <a:latin typeface="Calibri" panose="020F0502020204030204"/>
              </a:rPr>
              <a:t>Associate Director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9E2F6D5-0578-B14E-9147-226DC15AC0EE}"/>
              </a:ext>
            </a:extLst>
          </p:cNvPr>
          <p:cNvSpPr txBox="1"/>
          <p:nvPr/>
        </p:nvSpPr>
        <p:spPr>
          <a:xfrm>
            <a:off x="10546960" y="5133119"/>
            <a:ext cx="1332425" cy="912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1333" dirty="0">
                <a:solidFill>
                  <a:prstClr val="black"/>
                </a:solidFill>
                <a:latin typeface="Calibri" panose="020F0502020204030204"/>
              </a:rPr>
              <a:t>Omer </a:t>
            </a:r>
            <a:r>
              <a:rPr lang="en-US" sz="1333" dirty="0" err="1">
                <a:solidFill>
                  <a:prstClr val="black"/>
                </a:solidFill>
                <a:latin typeface="Calibri" panose="020F0502020204030204"/>
              </a:rPr>
              <a:t>Oralkan</a:t>
            </a:r>
            <a:r>
              <a:rPr lang="en-US" sz="1333" dirty="0">
                <a:solidFill>
                  <a:prstClr val="black"/>
                </a:solidFill>
                <a:latin typeface="Calibri" panose="020F0502020204030204"/>
              </a:rPr>
              <a:t> (NCSU ECE)</a:t>
            </a:r>
          </a:p>
          <a:p>
            <a:pPr algn="ctr" defTabSz="914377"/>
            <a:r>
              <a:rPr lang="en-US" sz="1333" dirty="0">
                <a:solidFill>
                  <a:prstClr val="black"/>
                </a:solidFill>
                <a:latin typeface="Calibri" panose="020F0502020204030204"/>
              </a:rPr>
              <a:t>Associate Director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0FCDB27-0A0B-6F48-90B9-47E91F17022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348" r="15895"/>
          <a:stretch/>
        </p:blipFill>
        <p:spPr>
          <a:xfrm>
            <a:off x="10022944" y="1583812"/>
            <a:ext cx="1048029" cy="144043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C3F647A-68DF-2B4F-8062-8C8C646D28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42364" y="1583812"/>
            <a:ext cx="960289" cy="144043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9981B32-5960-744F-B773-E01D5690B817}"/>
              </a:ext>
            </a:extLst>
          </p:cNvPr>
          <p:cNvSpPr txBox="1"/>
          <p:nvPr/>
        </p:nvSpPr>
        <p:spPr>
          <a:xfrm>
            <a:off x="8751498" y="3024245"/>
            <a:ext cx="1271447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1333" dirty="0">
                <a:solidFill>
                  <a:prstClr val="black"/>
                </a:solidFill>
                <a:latin typeface="Calibri" panose="020F0502020204030204"/>
              </a:rPr>
              <a:t>Roshni Gandhi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895E390-2223-8A44-9AB4-7E7E2A0D7F7D}"/>
              </a:ext>
            </a:extLst>
          </p:cNvPr>
          <p:cNvSpPr txBox="1"/>
          <p:nvPr/>
        </p:nvSpPr>
        <p:spPr>
          <a:xfrm>
            <a:off x="9958410" y="3024245"/>
            <a:ext cx="1271447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1333" dirty="0" err="1">
                <a:solidFill>
                  <a:prstClr val="black"/>
                </a:solidFill>
                <a:latin typeface="Calibri" panose="020F0502020204030204"/>
              </a:rPr>
              <a:t>Shureed</a:t>
            </a:r>
            <a:r>
              <a:rPr lang="en-US" sz="1333" dirty="0">
                <a:solidFill>
                  <a:prstClr val="black"/>
                </a:solidFill>
                <a:latin typeface="Calibri" panose="020F0502020204030204"/>
              </a:rPr>
              <a:t> Qazi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F710F26-A4A7-4042-9F8F-32D87F4DBD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13452" y="1361751"/>
            <a:ext cx="1879373" cy="49258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1B083E4-4D83-6741-8113-F93BEDABB50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48326" y="4893221"/>
            <a:ext cx="1802117" cy="46479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9C08BBF-27BC-5E48-8D0C-0B89F5E7F93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8945" t="11932" r="7923" b="17036"/>
          <a:stretch/>
        </p:blipFill>
        <p:spPr>
          <a:xfrm>
            <a:off x="5618671" y="2860815"/>
            <a:ext cx="1947419" cy="56912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9E14C22-5DAC-2740-82BA-AA7B1FE8BD7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91330" y="3670979"/>
            <a:ext cx="1273996" cy="98037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E55C36E-05DD-B74D-8FA3-9E809AAD0A6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64428" y="5375542"/>
            <a:ext cx="1708485" cy="51254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73B8D4F-2FB1-3B4D-8A8C-7532EE4795D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3548272" y="4781407"/>
            <a:ext cx="1767367" cy="32076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B4393BB-434B-9840-937C-00F8C2283D17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37345" r="7718" b="38980"/>
          <a:stretch/>
        </p:blipFill>
        <p:spPr>
          <a:xfrm>
            <a:off x="15018" y="3178246"/>
            <a:ext cx="1920573" cy="49273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0D7B1BD-483E-7743-B548-ABD66969ACDC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4137" t="12775" r="12773" b="15007"/>
          <a:stretch/>
        </p:blipFill>
        <p:spPr>
          <a:xfrm>
            <a:off x="28120" y="3929336"/>
            <a:ext cx="1559765" cy="57792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B9C8304-FA20-934A-AE68-7233B0A7BED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1705" y="5430133"/>
            <a:ext cx="1927476" cy="34981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CA6DA74-FFC0-574A-9544-49BB4F15C7DE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26192" b="30033"/>
          <a:stretch/>
        </p:blipFill>
        <p:spPr>
          <a:xfrm>
            <a:off x="203739" y="4629651"/>
            <a:ext cx="1475932" cy="64609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4089EC0-8CFB-2446-B7F8-5F4ECB1167ED}"/>
              </a:ext>
            </a:extLst>
          </p:cNvPr>
          <p:cNvSpPr/>
          <p:nvPr/>
        </p:nvSpPr>
        <p:spPr>
          <a:xfrm>
            <a:off x="8723787" y="1361752"/>
            <a:ext cx="2518735" cy="2104377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37217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FA877-0333-4C5D-9ECF-85EFF614B3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337521"/>
            <a:ext cx="11387138" cy="5553430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ts val="400"/>
              </a:spcBef>
              <a:buNone/>
            </a:pPr>
            <a:r>
              <a:rPr lang="en-US" sz="1700" b="1" dirty="0"/>
              <a:t>Acute and Critical Care Engineering Training Program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sz="1400" dirty="0"/>
              <a:t>PI: Prof. Kenn Oldham, Mechanical Engineering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sz="1400" dirty="0"/>
              <a:t>Co-PI: Dr. Kevin Ward, Emergency Medicine and Biomedical Engineering</a:t>
            </a:r>
          </a:p>
          <a:p>
            <a:pPr marL="0" indent="0">
              <a:spcBef>
                <a:spcPts val="400"/>
              </a:spcBef>
              <a:buNone/>
            </a:pPr>
            <a:endParaRPr lang="en-US" dirty="0"/>
          </a:p>
          <a:p>
            <a:pPr marL="0" indent="0">
              <a:spcBef>
                <a:spcPts val="400"/>
              </a:spcBef>
              <a:buNone/>
            </a:pPr>
            <a:r>
              <a:rPr lang="en-US" sz="1700" b="1" dirty="0"/>
              <a:t>Attributes of technology for critical care</a:t>
            </a:r>
          </a:p>
          <a:p>
            <a:pPr>
              <a:spcBef>
                <a:spcPts val="400"/>
              </a:spcBef>
            </a:pPr>
            <a:r>
              <a:rPr lang="en-US" sz="1400" dirty="0"/>
              <a:t>Highly time-sensitive</a:t>
            </a:r>
          </a:p>
          <a:p>
            <a:pPr>
              <a:spcBef>
                <a:spcPts val="400"/>
              </a:spcBef>
            </a:pPr>
            <a:r>
              <a:rPr lang="en-US" sz="1400" dirty="0"/>
              <a:t>Often required outside hospital setting</a:t>
            </a:r>
          </a:p>
          <a:p>
            <a:pPr>
              <a:spcBef>
                <a:spcPts val="400"/>
              </a:spcBef>
            </a:pPr>
            <a:r>
              <a:rPr lang="en-US" sz="1400" dirty="0"/>
              <a:t>Often involve physiological systems</a:t>
            </a:r>
          </a:p>
          <a:p>
            <a:pPr>
              <a:spcBef>
                <a:spcPts val="400"/>
              </a:spcBef>
            </a:pPr>
            <a:r>
              <a:rPr lang="en-US" sz="1400" dirty="0"/>
              <a:t>May feature pathophysiological commonalities</a:t>
            </a:r>
          </a:p>
          <a:p>
            <a:pPr marL="0" indent="0">
              <a:spcBef>
                <a:spcPts val="400"/>
              </a:spcBef>
              <a:buNone/>
            </a:pPr>
            <a:endParaRPr lang="en-US" dirty="0"/>
          </a:p>
          <a:p>
            <a:pPr marL="0" indent="0">
              <a:spcBef>
                <a:spcPts val="400"/>
              </a:spcBef>
              <a:buNone/>
            </a:pPr>
            <a:r>
              <a:rPr lang="en-US" sz="1700" b="1" dirty="0"/>
              <a:t>Primary program components</a:t>
            </a:r>
          </a:p>
          <a:p>
            <a:pPr marL="342900" indent="-342900">
              <a:lnSpc>
                <a:spcPct val="100000"/>
              </a:lnSpc>
              <a:spcBef>
                <a:spcPts val="400"/>
              </a:spcBef>
              <a:buAutoNum type="arabicPeriod"/>
            </a:pPr>
            <a:r>
              <a:rPr lang="en-US" sz="1400" dirty="0"/>
              <a:t>Multidisciplinary mentorship</a:t>
            </a:r>
          </a:p>
          <a:p>
            <a:pPr marL="342900" indent="-342900">
              <a:lnSpc>
                <a:spcPct val="100000"/>
              </a:lnSpc>
              <a:spcBef>
                <a:spcPts val="400"/>
              </a:spcBef>
              <a:buFont typeface="Arial"/>
              <a:buAutoNum type="arabicPeriod"/>
            </a:pPr>
            <a:r>
              <a:rPr lang="en-US" sz="1400" dirty="0"/>
              <a:t>Design studio</a:t>
            </a:r>
          </a:p>
          <a:p>
            <a:pPr marL="342900" indent="-342900">
              <a:lnSpc>
                <a:spcPct val="100000"/>
              </a:lnSpc>
              <a:spcBef>
                <a:spcPts val="400"/>
              </a:spcBef>
              <a:buFont typeface="Arial"/>
              <a:buAutoNum type="arabicPeriod"/>
            </a:pPr>
            <a:r>
              <a:rPr lang="en-US" sz="1400" dirty="0"/>
              <a:t>Translation and commercialization training</a:t>
            </a:r>
          </a:p>
          <a:p>
            <a:pPr marL="342900" indent="-342900">
              <a:lnSpc>
                <a:spcPct val="100000"/>
              </a:lnSpc>
              <a:spcBef>
                <a:spcPts val="400"/>
              </a:spcBef>
              <a:buAutoNum type="arabicPeriod"/>
            </a:pPr>
            <a:r>
              <a:rPr lang="en-US" sz="1400" dirty="0"/>
              <a:t>Relevant coursework</a:t>
            </a:r>
          </a:p>
          <a:p>
            <a:pPr marL="342900" indent="-342900">
              <a:lnSpc>
                <a:spcPct val="100000"/>
              </a:lnSpc>
              <a:spcBef>
                <a:spcPts val="400"/>
              </a:spcBef>
              <a:buAutoNum type="arabicPeriod"/>
            </a:pPr>
            <a:r>
              <a:rPr lang="en-US" sz="1400" dirty="0"/>
              <a:t>Clinical immersion program</a:t>
            </a:r>
          </a:p>
          <a:p>
            <a:pPr marL="342900" indent="-342900">
              <a:lnSpc>
                <a:spcPct val="100000"/>
              </a:lnSpc>
              <a:spcBef>
                <a:spcPts val="400"/>
              </a:spcBef>
              <a:buAutoNum type="arabicPeriod"/>
            </a:pPr>
            <a:r>
              <a:rPr lang="en-US" sz="1400" dirty="0"/>
              <a:t>Supporting events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700" b="1" dirty="0"/>
              <a:t>Inaugural Trainees</a:t>
            </a:r>
          </a:p>
          <a:p>
            <a:pPr marL="0" indent="0">
              <a:spcAft>
                <a:spcPts val="500"/>
              </a:spcAft>
              <a:buNone/>
            </a:pPr>
            <a:r>
              <a:rPr lang="en-US" sz="1400" dirty="0" err="1"/>
              <a:t>Lingrui</a:t>
            </a:r>
            <a:r>
              <a:rPr lang="en-US" sz="1400" dirty="0"/>
              <a:t> Cai		       Lucy </a:t>
            </a:r>
            <a:r>
              <a:rPr lang="en-US" sz="1400" dirty="0" err="1"/>
              <a:t>Spicher</a:t>
            </a:r>
            <a:r>
              <a:rPr lang="en-US" sz="1400" dirty="0"/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Traumatic		         Fetal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brain		         monitoring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injury</a:t>
            </a:r>
          </a:p>
        </p:txBody>
      </p:sp>
      <p:pic>
        <p:nvPicPr>
          <p:cNvPr id="4" name="Picture 4" descr="https://images.squarespace-cdn.com/content/v1/5d406d8976caed000113b98c/a94c025d-cce2-4917-9bf6-3ec4b95c7f3c/Weil-Logo-Shadow.png">
            <a:extLst>
              <a:ext uri="{FF2B5EF4-FFF2-40B4-BE49-F238E27FC236}">
                <a16:creationId xmlns:a16="http://schemas.microsoft.com/office/drawing/2014/main" id="{CA6B1F4E-7B6A-439F-AFA9-39294E1D2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205" y="-384141"/>
            <a:ext cx="3708185" cy="1764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9326DEB5-9254-4FAE-A63E-5860EF1A55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00" y="30738"/>
            <a:ext cx="4754879" cy="467360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47943F71-824D-4C03-98EF-5D57C3524EC0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573" y="2440192"/>
            <a:ext cx="5445211" cy="4417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2.jpg">
            <a:extLst>
              <a:ext uri="{FF2B5EF4-FFF2-40B4-BE49-F238E27FC236}">
                <a16:creationId xmlns:a16="http://schemas.microsoft.com/office/drawing/2014/main" id="{72EE1DB6-00B9-403F-A3A3-5CB0F66BE6B1}"/>
              </a:ext>
            </a:extLst>
          </p:cNvPr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3472531" y="5925961"/>
            <a:ext cx="741123" cy="890270"/>
          </a:xfrm>
          <a:prstGeom prst="rect">
            <a:avLst/>
          </a:prstGeom>
          <a:ln/>
        </p:spPr>
      </p:pic>
      <p:pic>
        <p:nvPicPr>
          <p:cNvPr id="12" name="image3.jpg">
            <a:extLst>
              <a:ext uri="{FF2B5EF4-FFF2-40B4-BE49-F238E27FC236}">
                <a16:creationId xmlns:a16="http://schemas.microsoft.com/office/drawing/2014/main" id="{A9981B6B-D042-44E3-A6EB-1E2099AA1744}"/>
              </a:ext>
            </a:extLst>
          </p:cNvPr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1243914" y="5930080"/>
            <a:ext cx="782620" cy="890270"/>
          </a:xfrm>
          <a:prstGeom prst="rect">
            <a:avLst/>
          </a:prstGeom>
          <a:ln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4FC15BB-FC95-44D9-A0DC-7AEC25B5C0CB}"/>
              </a:ext>
            </a:extLst>
          </p:cNvPr>
          <p:cNvSpPr txBox="1"/>
          <p:nvPr/>
        </p:nvSpPr>
        <p:spPr>
          <a:xfrm>
            <a:off x="5906529" y="1306383"/>
            <a:ext cx="441548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Two-year program for mid-stage Ph.D. students in engineering and related fields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Mentoring network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929704-AE3C-4DA2-9ABB-FB1E7EA3A241}"/>
              </a:ext>
            </a:extLst>
          </p:cNvPr>
          <p:cNvSpPr/>
          <p:nvPr/>
        </p:nvSpPr>
        <p:spPr>
          <a:xfrm>
            <a:off x="6244281" y="1337521"/>
            <a:ext cx="3752335" cy="4706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16519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03258A-52C6-4288-AA56-C3262A0D25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873ECEC8-0F24-45B8-950F-35FC94BCE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379159-88DA-0C41-A1C0-C07A5637A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7744" y="402335"/>
            <a:ext cx="3690257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b="1" dirty="0"/>
              <a:t>Training Grantees Meeting</a:t>
            </a:r>
            <a:endParaRPr lang="en-US" sz="4100" dirty="0"/>
          </a:p>
        </p:txBody>
      </p:sp>
      <p:pic>
        <p:nvPicPr>
          <p:cNvPr id="5" name="Picture 4" descr="A large group of people posing for a photo&#10;&#10;Description automatically generated">
            <a:extLst>
              <a:ext uri="{FF2B5EF4-FFF2-40B4-BE49-F238E27FC236}">
                <a16:creationId xmlns:a16="http://schemas.microsoft.com/office/drawing/2014/main" id="{29DE98FF-C208-CE82-1557-B9DECCB7B6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5" r="4969" b="-2"/>
          <a:stretch/>
        </p:blipFill>
        <p:spPr>
          <a:xfrm>
            <a:off x="633999" y="640081"/>
            <a:ext cx="6909801" cy="5314406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9EB8C68-FF1B-4849-867B-32D29B19F1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795319AF-17B5-CE45-4097-673F2812D151}"/>
              </a:ext>
            </a:extLst>
          </p:cNvPr>
          <p:cNvSpPr txBox="1"/>
          <p:nvPr/>
        </p:nvSpPr>
        <p:spPr>
          <a:xfrm>
            <a:off x="7859485" y="2198914"/>
            <a:ext cx="3867294" cy="367018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marL="342900" indent="-3429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June 15-16, 2023 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Natcher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Conference Center, Bethesda, MD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223 attendees </a:t>
            </a:r>
          </a:p>
          <a:p>
            <a:pPr marL="742950" lvl="1" indent="-28575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  <a:tabLst>
                <a:tab pos="852488" algn="l"/>
                <a:tab pos="1766888" algn="l"/>
              </a:tabLst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140 trainees </a:t>
            </a:r>
          </a:p>
          <a:p>
            <a:pPr marL="742950" lvl="1" indent="-28575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  <a:tabLst>
                <a:tab pos="852488" algn="l"/>
                <a:tab pos="1766888" algn="l"/>
              </a:tabLst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59 PIs and administrators 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108 completed post-meeting survey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&gt;90% had an enjoyable and productive time at TGM and would recommend it to their peers!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Thank you for participating!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Next meeting: 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June 12-13, 2025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Let us know thoughts/ideas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417315-0A35-4882-ABD2-ABE3C89E5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B53612E-ADB2-4457-9688-89506397A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4661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420E3-CAC8-4499-BCE5-BFC3E87CF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Websites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45BB85F-9593-ED8B-26FC-D04BDEA7DBA8}"/>
              </a:ext>
            </a:extLst>
          </p:cNvPr>
          <p:cNvSpPr txBox="1">
            <a:spLocks/>
          </p:cNvSpPr>
          <p:nvPr/>
        </p:nvSpPr>
        <p:spPr>
          <a:xfrm>
            <a:off x="1191552" y="1663701"/>
            <a:ext cx="9442201" cy="82264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917575" indent="-571500">
              <a:buFont typeface="Arial" panose="020B0604020202020204" pitchFamily="34" charset="0"/>
              <a:buChar char="•"/>
            </a:pPr>
            <a:r>
              <a:rPr lang="en-US" sz="2400" dirty="0"/>
              <a:t>Linked from our </a:t>
            </a:r>
            <a:r>
              <a:rPr lang="en-US" sz="2400" dirty="0">
                <a:hlinkClick r:id="rId2"/>
              </a:rPr>
              <a:t>T32 page</a:t>
            </a:r>
            <a:endParaRPr lang="en-US" sz="2400" dirty="0"/>
          </a:p>
          <a:p>
            <a:pPr marL="917575" indent="-571500">
              <a:buFont typeface="Arial" panose="020B0604020202020204" pitchFamily="34" charset="0"/>
              <a:buChar char="•"/>
            </a:pPr>
            <a:r>
              <a:rPr lang="en-US" sz="2400" dirty="0"/>
              <a:t>Please </a:t>
            </a:r>
            <a:r>
              <a:rPr lang="en-US" sz="2400" b="1" u="sng" dirty="0"/>
              <a:t>forward your link, </a:t>
            </a:r>
            <a:r>
              <a:rPr lang="en-US" sz="2400" dirty="0"/>
              <a:t>if missing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A6FA87-9DCB-BC4D-846D-B403EF9DFB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39" t="14232" r="20907"/>
          <a:stretch/>
        </p:blipFill>
        <p:spPr>
          <a:xfrm>
            <a:off x="6722722" y="2230443"/>
            <a:ext cx="4435015" cy="378962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036C1BB-F545-912A-FEBF-83863C41F5B7}"/>
              </a:ext>
            </a:extLst>
          </p:cNvPr>
          <p:cNvGrpSpPr/>
          <p:nvPr/>
        </p:nvGrpSpPr>
        <p:grpSpPr>
          <a:xfrm>
            <a:off x="1592495" y="2565312"/>
            <a:ext cx="4304744" cy="3533716"/>
            <a:chOff x="1592495" y="2565312"/>
            <a:chExt cx="4304744" cy="353371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AAE301B-8D4D-A977-93CD-CB394D822B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1115" t="13783" r="16350"/>
            <a:stretch/>
          </p:blipFill>
          <p:spPr>
            <a:xfrm>
              <a:off x="1695108" y="2565312"/>
              <a:ext cx="4202131" cy="3454751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79B595A-BEB5-EA76-6F6B-0CFABED7F081}"/>
                </a:ext>
              </a:extLst>
            </p:cNvPr>
            <p:cNvSpPr/>
            <p:nvPr/>
          </p:nvSpPr>
          <p:spPr>
            <a:xfrm>
              <a:off x="1592495" y="5749707"/>
              <a:ext cx="1438382" cy="34932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38715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420E3-CAC8-4499-BCE5-BFC3E87CF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Share Your Accomplishments with Us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45BB85F-9593-ED8B-26FC-D04BDEA7DBA8}"/>
              </a:ext>
            </a:extLst>
          </p:cNvPr>
          <p:cNvSpPr txBox="1">
            <a:spLocks/>
          </p:cNvSpPr>
          <p:nvPr/>
        </p:nvSpPr>
        <p:spPr>
          <a:xfrm>
            <a:off x="1624913" y="1853513"/>
            <a:ext cx="9436443" cy="360817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indent="-396875">
              <a:spcAft>
                <a:spcPts val="1200"/>
              </a:spcAft>
              <a:buFont typeface="+mj-lt"/>
              <a:buAutoNum type="arabicPeriod"/>
            </a:pPr>
            <a:r>
              <a:rPr lang="en-US" sz="2400" dirty="0"/>
              <a:t>Of your program or your trainees</a:t>
            </a:r>
          </a:p>
          <a:p>
            <a:pPr marL="742950" indent="-396875">
              <a:spcAft>
                <a:spcPts val="1200"/>
              </a:spcAft>
              <a:buFont typeface="+mj-lt"/>
              <a:buAutoNum type="arabicPeriod"/>
            </a:pPr>
            <a:r>
              <a:rPr lang="en-US" sz="2400" dirty="0"/>
              <a:t>Let us know at least 2 weeks before publication</a:t>
            </a:r>
          </a:p>
          <a:p>
            <a:pPr marL="742950" indent="-396875">
              <a:spcAft>
                <a:spcPts val="1200"/>
              </a:spcAft>
              <a:buFont typeface="+mj-lt"/>
              <a:buAutoNum type="arabicPeriod"/>
            </a:pPr>
            <a:r>
              <a:rPr lang="en-US" sz="2400" dirty="0"/>
              <a:t>Disseminate your work through news releases and post on </a:t>
            </a:r>
            <a:r>
              <a:rPr lang="en-US" sz="2400" dirty="0" err="1"/>
              <a:t>EurekAlert</a:t>
            </a:r>
            <a:r>
              <a:rPr lang="en-US" sz="2400" dirty="0"/>
              <a:t>,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/>
              <a:t>NIBIB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Facebook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24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Twitter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LinkedIn and </a:t>
            </a:r>
            <a:r>
              <a:rPr lang="en-US" sz="2400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YouTube. </a:t>
            </a:r>
            <a:endParaRPr lang="en-US" sz="2400" u="sng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indent="-396875">
              <a:spcAft>
                <a:spcPts val="1200"/>
              </a:spcAft>
              <a:buFont typeface="+mj-lt"/>
              <a:buAutoNum type="arabicPeriod"/>
            </a:pPr>
            <a:r>
              <a:rPr lang="en-US" sz="2400" dirty="0"/>
              <a:t>Strengthen our programs</a:t>
            </a:r>
          </a:p>
          <a:p>
            <a:pPr marL="742950" indent="-396875">
              <a:spcAft>
                <a:spcPts val="1200"/>
              </a:spcAft>
              <a:buFont typeface="+mj-lt"/>
              <a:buAutoNum type="arabicPeriod"/>
            </a:pPr>
            <a:r>
              <a:rPr lang="en-US" sz="2400" dirty="0"/>
              <a:t>Let your PO know</a:t>
            </a:r>
          </a:p>
          <a:p>
            <a:pPr marL="742950" indent="-396875">
              <a:spcAft>
                <a:spcPts val="1200"/>
              </a:spcAft>
              <a:buFont typeface="+mj-lt"/>
              <a:buAutoNum type="arabicPeriod"/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233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79159-88DA-0C41-A1C0-C07A5637A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Reminders/updates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5319AF-17B5-CE45-4097-673F2812D151}"/>
              </a:ext>
            </a:extLst>
          </p:cNvPr>
          <p:cNvSpPr txBox="1"/>
          <p:nvPr/>
        </p:nvSpPr>
        <p:spPr>
          <a:xfrm>
            <a:off x="1191552" y="1884960"/>
            <a:ext cx="10058400" cy="3877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Additional T32 slots awarded in 2022</a:t>
            </a: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000" dirty="0"/>
              <a:t>We expect the second year of trainees appointed to these slots to be supported with funds other than the T32 or additional slots awarded in 2023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Next meeting to focus on Physician Scientist research training</a:t>
            </a: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000" dirty="0"/>
              <a:t>Dave Mankoff and Pam Woodard: the AAMC -- information and outreach for Physician Scientist Training Programs for Radiology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Need volunteers from predoctoral programs to pilot program presentations to ESTEEMED scholars</a:t>
            </a: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000" dirty="0"/>
              <a:t>Please reach out to me directly</a:t>
            </a:r>
          </a:p>
        </p:txBody>
      </p:sp>
    </p:spTree>
    <p:extLst>
      <p:ext uri="{BB962C8B-B14F-4D97-AF65-F5344CB8AC3E}">
        <p14:creationId xmlns:p14="http://schemas.microsoft.com/office/powerpoint/2010/main" val="2203034499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MESlides" id="{F702607E-BF0A-6541-B7B1-FBC212E4462F}" vid="{51480466-4E18-CC46-8731-CB2F18A7B70D}"/>
    </a:ext>
  </a:extLst>
</a:theme>
</file>

<file path=ppt/theme/theme3.xml><?xml version="1.0" encoding="utf-8"?>
<a:theme xmlns:a="http://schemas.openxmlformats.org/drawingml/2006/main" name="ME Department PP Template 202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 Department PP Template 2020" id="{035A76D8-6089-9B4C-AD63-BEC94CDD614B}" vid="{D05B200F-3AD7-8645-9AEC-43ADAB3328DB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14b77578-9773-42d5-8507-251ca2dc2b06}" enabled="0" method="" siteId="{14b77578-9773-42d5-8507-251ca2dc2b0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4677</TotalTime>
  <Words>576</Words>
  <Application>Microsoft Office PowerPoint</Application>
  <PresentationFormat>Widescreen</PresentationFormat>
  <Paragraphs>112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Arial</vt:lpstr>
      <vt:lpstr>Calibri</vt:lpstr>
      <vt:lpstr>Calibri Light</vt:lpstr>
      <vt:lpstr>Montserrat</vt:lpstr>
      <vt:lpstr>Montserrat SemiBold</vt:lpstr>
      <vt:lpstr>Source Sans Pro</vt:lpstr>
      <vt:lpstr>Wingdings</vt:lpstr>
      <vt:lpstr>Retrospect</vt:lpstr>
      <vt:lpstr>Office Theme</vt:lpstr>
      <vt:lpstr>ME Department PP Template 2020</vt:lpstr>
      <vt:lpstr>T32 Program Directors Meeting </vt:lpstr>
      <vt:lpstr>Agenda</vt:lpstr>
      <vt:lpstr>DIDT Team</vt:lpstr>
      <vt:lpstr>The Unified Medical Ultrasound Technology Development  (UNMUTED) Predoctoral T32 Training Program</vt:lpstr>
      <vt:lpstr>PowerPoint Presentation</vt:lpstr>
      <vt:lpstr>Training Grantees Meeting</vt:lpstr>
      <vt:lpstr>Websites</vt:lpstr>
      <vt:lpstr>Share Your Accomplishments with Us</vt:lpstr>
      <vt:lpstr>Reminders/updates</vt:lpstr>
      <vt:lpstr>RPPR Reminder</vt:lpstr>
    </vt:vector>
  </TitlesOfParts>
  <Company>NIBIB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T32 Program Directors Meeting</dc:title>
  <dc:creator>Erim, Zeynep (NIH/NIBIB) [E]</dc:creator>
  <cp:lastModifiedBy>Erim, Zeynep (NIH/NIBIB) [E]</cp:lastModifiedBy>
  <cp:revision>2</cp:revision>
  <dcterms:created xsi:type="dcterms:W3CDTF">2023-04-18T15:16:42Z</dcterms:created>
  <dcterms:modified xsi:type="dcterms:W3CDTF">2023-11-14T19:19:25Z</dcterms:modified>
</cp:coreProperties>
</file>